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56" r:id="rId3"/>
    <p:sldId id="258" r:id="rId4"/>
    <p:sldId id="259" r:id="rId5"/>
    <p:sldId id="434" r:id="rId6"/>
    <p:sldId id="435" r:id="rId7"/>
    <p:sldId id="436" r:id="rId8"/>
    <p:sldId id="437" r:id="rId9"/>
    <p:sldId id="438" r:id="rId10"/>
    <p:sldId id="440" r:id="rId11"/>
    <p:sldId id="441" r:id="rId12"/>
    <p:sldId id="442" r:id="rId13"/>
    <p:sldId id="443" r:id="rId14"/>
    <p:sldId id="444" r:id="rId15"/>
    <p:sldId id="446" r:id="rId16"/>
    <p:sldId id="445" r:id="rId17"/>
    <p:sldId id="447" r:id="rId18"/>
    <p:sldId id="457" r:id="rId19"/>
    <p:sldId id="448" r:id="rId20"/>
    <p:sldId id="450" r:id="rId21"/>
    <p:sldId id="452" r:id="rId22"/>
    <p:sldId id="461" r:id="rId23"/>
    <p:sldId id="451" r:id="rId24"/>
    <p:sldId id="453" r:id="rId25"/>
    <p:sldId id="462" r:id="rId26"/>
    <p:sldId id="466" r:id="rId27"/>
    <p:sldId id="454" r:id="rId28"/>
    <p:sldId id="463" r:id="rId29"/>
    <p:sldId id="470" r:id="rId30"/>
    <p:sldId id="467" r:id="rId31"/>
    <p:sldId id="46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7832D79-06D9-4B1D-998B-103DA451A23D}">
          <p14:sldIdLst>
            <p14:sldId id="257"/>
            <p14:sldId id="256"/>
            <p14:sldId id="258"/>
            <p14:sldId id="259"/>
            <p14:sldId id="434"/>
            <p14:sldId id="435"/>
            <p14:sldId id="436"/>
            <p14:sldId id="437"/>
            <p14:sldId id="438"/>
            <p14:sldId id="440"/>
            <p14:sldId id="441"/>
            <p14:sldId id="442"/>
            <p14:sldId id="443"/>
            <p14:sldId id="444"/>
            <p14:sldId id="446"/>
            <p14:sldId id="445"/>
            <p14:sldId id="447"/>
            <p14:sldId id="457"/>
            <p14:sldId id="448"/>
            <p14:sldId id="450"/>
            <p14:sldId id="452"/>
            <p14:sldId id="461"/>
            <p14:sldId id="451"/>
            <p14:sldId id="453"/>
            <p14:sldId id="462"/>
            <p14:sldId id="466"/>
            <p14:sldId id="454"/>
            <p14:sldId id="463"/>
            <p14:sldId id="470"/>
            <p14:sldId id="467"/>
            <p14:sldId id="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7915" autoAdjust="0"/>
  </p:normalViewPr>
  <p:slideViewPr>
    <p:cSldViewPr snapToGrid="0">
      <p:cViewPr varScale="1">
        <p:scale>
          <a:sx n="99" d="100"/>
          <a:sy n="99" d="100"/>
        </p:scale>
        <p:origin x="12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58CC0-E716-4EB6-B2A0-5E33F4346356}" type="datetimeFigureOut">
              <a:rPr lang="en-US" smtClean="0"/>
              <a:t>10/16/2023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76FD0E-1A6F-4B7A-A501-CE9493F7C9DB}" type="slidenum">
              <a:rPr lang="en-US" smtClean="0"/>
              <a:t>‹#›</a:t>
            </a:fld>
            <a:endParaRPr lang="en-US"/>
          </a:p>
        </p:txBody>
      </p:sp>
    </p:spTree>
    <p:extLst>
      <p:ext uri="{BB962C8B-B14F-4D97-AF65-F5344CB8AC3E}">
        <p14:creationId xmlns:p14="http://schemas.microsoft.com/office/powerpoint/2010/main" val="2822781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32BCF-59F9-4AEF-B358-99991C6496E4}" type="slidenum">
              <a:rPr lang="en-US" smtClean="0"/>
              <a:t>2</a:t>
            </a:fld>
            <a:endParaRPr lang="en-US"/>
          </a:p>
        </p:txBody>
      </p:sp>
    </p:spTree>
    <p:extLst>
      <p:ext uri="{BB962C8B-B14F-4D97-AF65-F5344CB8AC3E}">
        <p14:creationId xmlns:p14="http://schemas.microsoft.com/office/powerpoint/2010/main" val="60585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baseline="0" dirty="0">
                <a:latin typeface="AdvOT88ac8687"/>
              </a:rPr>
              <a:t>Monkey experiments done with eye movement as a medium for reporting responses. I think some people think that frontal influence is either due to working memory component or motor planning component.</a:t>
            </a:r>
          </a:p>
          <a:p>
            <a:pPr algn="l"/>
            <a:r>
              <a:rPr lang="en-US" sz="1200" b="0" i="0" u="none" strike="noStrike" baseline="0" dirty="0" err="1">
                <a:latin typeface="AdvOT88ac8687"/>
              </a:rPr>
              <a:t>Zizlsperger</a:t>
            </a:r>
            <a:r>
              <a:rPr lang="en-US" sz="1200" b="0" i="0" u="none" strike="noStrike" baseline="0" dirty="0">
                <a:latin typeface="AdvOT88ac8687"/>
              </a:rPr>
              <a:t>, L., </a:t>
            </a:r>
            <a:r>
              <a:rPr lang="en-US" sz="1200" b="0" i="0" u="none" strike="noStrike" baseline="0" dirty="0" err="1">
                <a:latin typeface="AdvOT88ac8687"/>
              </a:rPr>
              <a:t>Sauvigny</a:t>
            </a:r>
            <a:r>
              <a:rPr lang="en-US" sz="1200" b="0" i="0" u="none" strike="noStrike" baseline="0" dirty="0">
                <a:latin typeface="AdvOT88ac8687"/>
              </a:rPr>
              <a:t>, T., </a:t>
            </a:r>
            <a:r>
              <a:rPr lang="en-US" sz="1200" b="0" i="0" u="none" strike="noStrike" baseline="0" dirty="0" err="1">
                <a:latin typeface="AdvOT88ac8687"/>
              </a:rPr>
              <a:t>Händel</a:t>
            </a:r>
            <a:r>
              <a:rPr lang="en-US" sz="1200" b="0" i="0" u="none" strike="noStrike" baseline="0" dirty="0">
                <a:latin typeface="AdvOT88ac8687"/>
              </a:rPr>
              <a:t>, B., &amp; </a:t>
            </a:r>
            <a:r>
              <a:rPr lang="en-US" sz="1200" b="0" i="0" u="none" strike="noStrike" baseline="0" dirty="0" err="1">
                <a:latin typeface="AdvOT88ac8687"/>
              </a:rPr>
              <a:t>Haarmeier</a:t>
            </a:r>
            <a:r>
              <a:rPr lang="en-US" sz="1200" b="0" i="0" u="none" strike="noStrike" baseline="0" dirty="0">
                <a:latin typeface="AdvOT88ac8687"/>
              </a:rPr>
              <a:t>, T. (2014), is between my reference, they just show there are distinct components but can be consistent with both. But they open up the discussion about something that could be different.</a:t>
            </a:r>
            <a:endParaRPr lang="en-US" dirty="0"/>
          </a:p>
          <a:p>
            <a:r>
              <a:rPr lang="en-US" dirty="0"/>
              <a:t>Fleming paper just add variable reference to at the end of trial to manipulate task difficulty in cognitive level. Thus, they find frontal regions that are tracking the integrated confidence whereas earlier areas is tracking reliability of stimuli. Interaction is this particular area,</a:t>
            </a:r>
          </a:p>
        </p:txBody>
      </p:sp>
      <p:sp>
        <p:nvSpPr>
          <p:cNvPr id="4" name="Slide Number Placeholder 3"/>
          <p:cNvSpPr>
            <a:spLocks noGrp="1"/>
          </p:cNvSpPr>
          <p:nvPr>
            <p:ph type="sldNum" sz="quarter" idx="5"/>
          </p:nvPr>
        </p:nvSpPr>
        <p:spPr/>
        <p:txBody>
          <a:bodyPr/>
          <a:lstStyle/>
          <a:p>
            <a:fld id="{EB932BCF-59F9-4AEF-B358-99991C6496E4}" type="slidenum">
              <a:rPr lang="en-US" smtClean="0"/>
              <a:t>3</a:t>
            </a:fld>
            <a:endParaRPr lang="en-US"/>
          </a:p>
        </p:txBody>
      </p:sp>
    </p:spTree>
    <p:extLst>
      <p:ext uri="{BB962C8B-B14F-4D97-AF65-F5344CB8AC3E}">
        <p14:creationId xmlns:p14="http://schemas.microsoft.com/office/powerpoint/2010/main" val="12960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32BCF-59F9-4AEF-B358-99991C6496E4}" type="slidenum">
              <a:rPr lang="en-US" smtClean="0"/>
              <a:t>4</a:t>
            </a:fld>
            <a:endParaRPr lang="en-US"/>
          </a:p>
        </p:txBody>
      </p:sp>
    </p:spTree>
    <p:extLst>
      <p:ext uri="{BB962C8B-B14F-4D97-AF65-F5344CB8AC3E}">
        <p14:creationId xmlns:p14="http://schemas.microsoft.com/office/powerpoint/2010/main" val="170684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B932BCF-59F9-4AEF-B358-99991C6496E4}" type="slidenum">
              <a:rPr lang="en-US" smtClean="0"/>
              <a:t>5</a:t>
            </a:fld>
            <a:endParaRPr lang="en-US"/>
          </a:p>
        </p:txBody>
      </p:sp>
    </p:spTree>
    <p:extLst>
      <p:ext uri="{BB962C8B-B14F-4D97-AF65-F5344CB8AC3E}">
        <p14:creationId xmlns:p14="http://schemas.microsoft.com/office/powerpoint/2010/main" val="2218620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excluded three participants who are the worst because one in chance level, one did not understand the experimental instructions probably, last one does not show any effect of confidence.</a:t>
            </a:r>
          </a:p>
        </p:txBody>
      </p:sp>
      <p:sp>
        <p:nvSpPr>
          <p:cNvPr id="4" name="Slide Number Placeholder 3"/>
          <p:cNvSpPr>
            <a:spLocks noGrp="1"/>
          </p:cNvSpPr>
          <p:nvPr>
            <p:ph type="sldNum" sz="quarter" idx="5"/>
          </p:nvPr>
        </p:nvSpPr>
        <p:spPr/>
        <p:txBody>
          <a:bodyPr/>
          <a:lstStyle/>
          <a:p>
            <a:fld id="{5A76FD0E-1A6F-4B7A-A501-CE9493F7C9DB}" type="slidenum">
              <a:rPr lang="en-US" smtClean="0"/>
              <a:t>7</a:t>
            </a:fld>
            <a:endParaRPr lang="en-US"/>
          </a:p>
        </p:txBody>
      </p:sp>
    </p:spTree>
    <p:extLst>
      <p:ext uri="{BB962C8B-B14F-4D97-AF65-F5344CB8AC3E}">
        <p14:creationId xmlns:p14="http://schemas.microsoft.com/office/powerpoint/2010/main" val="2123897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0.23	0.13</a:t>
            </a:r>
          </a:p>
          <a:p>
            <a:endParaRPr lang="en-US" dirty="0"/>
          </a:p>
          <a:p>
            <a:r>
              <a:rPr lang="en-US" dirty="0"/>
              <a:t>0.43	0.21</a:t>
            </a:r>
          </a:p>
          <a:p>
            <a:endParaRPr lang="en-US" dirty="0"/>
          </a:p>
        </p:txBody>
      </p:sp>
      <p:sp>
        <p:nvSpPr>
          <p:cNvPr id="4" name="Slide Number Placeholder 3"/>
          <p:cNvSpPr>
            <a:spLocks noGrp="1"/>
          </p:cNvSpPr>
          <p:nvPr>
            <p:ph type="sldNum" sz="quarter" idx="5"/>
          </p:nvPr>
        </p:nvSpPr>
        <p:spPr/>
        <p:txBody>
          <a:bodyPr/>
          <a:lstStyle/>
          <a:p>
            <a:fld id="{5A76FD0E-1A6F-4B7A-A501-CE9493F7C9DB}" type="slidenum">
              <a:rPr lang="en-US" smtClean="0"/>
              <a:t>9</a:t>
            </a:fld>
            <a:endParaRPr lang="en-US"/>
          </a:p>
        </p:txBody>
      </p:sp>
    </p:spTree>
    <p:extLst>
      <p:ext uri="{BB962C8B-B14F-4D97-AF65-F5344CB8AC3E}">
        <p14:creationId xmlns:p14="http://schemas.microsoft.com/office/powerpoint/2010/main" val="4117770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Baseline activity for zero coherence</a:t>
            </a:r>
          </a:p>
        </p:txBody>
      </p:sp>
      <p:sp>
        <p:nvSpPr>
          <p:cNvPr id="4" name="Slide Number Placeholder 3"/>
          <p:cNvSpPr>
            <a:spLocks noGrp="1"/>
          </p:cNvSpPr>
          <p:nvPr>
            <p:ph type="sldNum" sz="quarter" idx="5"/>
          </p:nvPr>
        </p:nvSpPr>
        <p:spPr/>
        <p:txBody>
          <a:bodyPr/>
          <a:lstStyle/>
          <a:p>
            <a:fld id="{5A76FD0E-1A6F-4B7A-A501-CE9493F7C9DB}" type="slidenum">
              <a:rPr lang="en-US" smtClean="0"/>
              <a:t>17</a:t>
            </a:fld>
            <a:endParaRPr lang="en-US"/>
          </a:p>
        </p:txBody>
      </p:sp>
    </p:spTree>
    <p:extLst>
      <p:ext uri="{BB962C8B-B14F-4D97-AF65-F5344CB8AC3E}">
        <p14:creationId xmlns:p14="http://schemas.microsoft.com/office/powerpoint/2010/main" val="128985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76FD0E-1A6F-4B7A-A501-CE9493F7C9DB}" type="slidenum">
              <a:rPr lang="en-US" smtClean="0"/>
              <a:t>27</a:t>
            </a:fld>
            <a:endParaRPr lang="en-US"/>
          </a:p>
        </p:txBody>
      </p:sp>
    </p:spTree>
    <p:extLst>
      <p:ext uri="{BB962C8B-B14F-4D97-AF65-F5344CB8AC3E}">
        <p14:creationId xmlns:p14="http://schemas.microsoft.com/office/powerpoint/2010/main" val="340867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Bae luck: The speed of coherent motion was always 6°/s</a:t>
            </a:r>
          </a:p>
        </p:txBody>
      </p:sp>
      <p:sp>
        <p:nvSpPr>
          <p:cNvPr id="4" name="Slide Number Placeholder 3"/>
          <p:cNvSpPr>
            <a:spLocks noGrp="1"/>
          </p:cNvSpPr>
          <p:nvPr>
            <p:ph type="sldNum" sz="quarter" idx="5"/>
          </p:nvPr>
        </p:nvSpPr>
        <p:spPr/>
        <p:txBody>
          <a:bodyPr/>
          <a:lstStyle/>
          <a:p>
            <a:fld id="{5A76FD0E-1A6F-4B7A-A501-CE9493F7C9DB}" type="slidenum">
              <a:rPr lang="en-US" smtClean="0"/>
              <a:t>28</a:t>
            </a:fld>
            <a:endParaRPr lang="en-US"/>
          </a:p>
        </p:txBody>
      </p:sp>
    </p:spTree>
    <p:extLst>
      <p:ext uri="{BB962C8B-B14F-4D97-AF65-F5344CB8AC3E}">
        <p14:creationId xmlns:p14="http://schemas.microsoft.com/office/powerpoint/2010/main" val="2383352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9620-0A5F-E59E-EC83-743BCC29C3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8E763B-4944-AA77-CA67-4F0811313F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8A177D-7B91-6DA7-3CC5-6681BE4BAC99}"/>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5" name="Footer Placeholder 4">
            <a:extLst>
              <a:ext uri="{FF2B5EF4-FFF2-40B4-BE49-F238E27FC236}">
                <a16:creationId xmlns:a16="http://schemas.microsoft.com/office/drawing/2014/main" id="{68CBE42B-71BC-5DC3-44E5-84C389D33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F6401-4806-8C23-99EC-5BD26F23D77D}"/>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811682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8FE9F-123F-C209-7FD3-F2A6A875E5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1DA3EE-229B-2DCF-031F-7CBC2DCF62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9AAEA1-CB0A-1DEB-DE65-F7C9C992CE8D}"/>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5" name="Footer Placeholder 4">
            <a:extLst>
              <a:ext uri="{FF2B5EF4-FFF2-40B4-BE49-F238E27FC236}">
                <a16:creationId xmlns:a16="http://schemas.microsoft.com/office/drawing/2014/main" id="{230FBC6E-06D4-3F3D-A47B-461D99C182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65F53-3BC9-439D-071F-11205DB74689}"/>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534767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700198-8F8B-95BA-6F43-4EBA435B0D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E23F84-A27E-8D92-A29C-76D53D5881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56D2E2-13A3-61BA-8899-91F400031B4D}"/>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5" name="Footer Placeholder 4">
            <a:extLst>
              <a:ext uri="{FF2B5EF4-FFF2-40B4-BE49-F238E27FC236}">
                <a16:creationId xmlns:a16="http://schemas.microsoft.com/office/drawing/2014/main" id="{32DBDFD8-EB55-6E02-773F-E482FA0EC5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EB228-D407-6972-1756-5BE63CFE391A}"/>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1657094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55ED-3C8A-DD17-17EF-B323785BBF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9D1A72-88A1-39A6-4EB6-2943FBE9C4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92AC4-C368-D478-9E1E-07A4FEAF8709}"/>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5" name="Footer Placeholder 4">
            <a:extLst>
              <a:ext uri="{FF2B5EF4-FFF2-40B4-BE49-F238E27FC236}">
                <a16:creationId xmlns:a16="http://schemas.microsoft.com/office/drawing/2014/main" id="{353CAEC9-8577-50A3-D48A-A20F4B7D3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E3E2F-AEF5-3C10-A965-53BF44F0593B}"/>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134513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DCB4-5E4D-F788-5BDD-B36B3A51A7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FD42AF-C183-C517-7C0D-8E747EB9DC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7A35B9-DF63-493C-AED0-19D557541ADD}"/>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5" name="Footer Placeholder 4">
            <a:extLst>
              <a:ext uri="{FF2B5EF4-FFF2-40B4-BE49-F238E27FC236}">
                <a16:creationId xmlns:a16="http://schemas.microsoft.com/office/drawing/2014/main" id="{94F69688-1CA8-C4B7-8E93-DFBC50B43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668B30-3407-3CF9-06B7-1358F986A3F4}"/>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2081977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5663-95D1-A33B-4FD6-9039AE4137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9974C7-343E-518F-7DD5-30870D1A95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D301C4-4FFE-B7D0-F75F-AB00573336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E39EC0-D710-DDD3-8E06-3AFE71F171B2}"/>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6" name="Footer Placeholder 5">
            <a:extLst>
              <a:ext uri="{FF2B5EF4-FFF2-40B4-BE49-F238E27FC236}">
                <a16:creationId xmlns:a16="http://schemas.microsoft.com/office/drawing/2014/main" id="{4F886101-FCEA-23BE-1881-EF5A63E14D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F121A1-1450-5458-753D-F9168A90008B}"/>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861973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FD25-D633-5531-D7F6-21F6249FD4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8A6097-7A8A-4F13-391A-796997B865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7FB677-F247-19F8-8EF1-903711D3F5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8F0124-DF4B-ADB0-AA00-6D72FCD482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7BE9E2-B651-AF09-3A83-2303E82B73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002737-9898-39C3-A1CA-D6F016546709}"/>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8" name="Footer Placeholder 7">
            <a:extLst>
              <a:ext uri="{FF2B5EF4-FFF2-40B4-BE49-F238E27FC236}">
                <a16:creationId xmlns:a16="http://schemas.microsoft.com/office/drawing/2014/main" id="{9ABD0D76-9CA9-D3F3-AAB4-3F374336BD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6B25980-8F93-6641-C0BF-2481ACA3ACE2}"/>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665756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3BE79-BBFB-82CE-4273-F69B27A76F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F7A8B0-230A-2AA8-AE4C-5C365CE1449D}"/>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4" name="Footer Placeholder 3">
            <a:extLst>
              <a:ext uri="{FF2B5EF4-FFF2-40B4-BE49-F238E27FC236}">
                <a16:creationId xmlns:a16="http://schemas.microsoft.com/office/drawing/2014/main" id="{34661961-E099-2E71-AF3A-1CA2E3FD0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F96763-D1B7-6577-29C6-D62FF984F86F}"/>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3629707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11877A-8625-F713-15A6-15AC2353C9EB}"/>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3" name="Footer Placeholder 2">
            <a:extLst>
              <a:ext uri="{FF2B5EF4-FFF2-40B4-BE49-F238E27FC236}">
                <a16:creationId xmlns:a16="http://schemas.microsoft.com/office/drawing/2014/main" id="{6FF55834-D938-4009-3D97-0E38427CED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0BBCFA-895C-C727-D679-9F2A51D24CA7}"/>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499973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D9713-45F2-E7B9-83BB-4A2129B1A1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12A17A-117E-714B-54A1-9D4AC26AA8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CE9383-F9A3-0D82-94F1-6B64403FB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39A27-D936-AC91-0D87-D78FFA719F87}"/>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6" name="Footer Placeholder 5">
            <a:extLst>
              <a:ext uri="{FF2B5EF4-FFF2-40B4-BE49-F238E27FC236}">
                <a16:creationId xmlns:a16="http://schemas.microsoft.com/office/drawing/2014/main" id="{052E2A24-02B3-EBBF-78AE-1113BEDF3E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EDE797-9667-11AC-A6F6-AEAF963B9CBD}"/>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186080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178A8-21C6-04B2-D5FC-5F197D0680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895817-8D9A-807D-7578-4FBA652491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5E6B6F-6F82-76BD-45AD-F83B832C4E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66FBBF-AC6B-3A08-7181-336B9D271C5C}"/>
              </a:ext>
            </a:extLst>
          </p:cNvPr>
          <p:cNvSpPr>
            <a:spLocks noGrp="1"/>
          </p:cNvSpPr>
          <p:nvPr>
            <p:ph type="dt" sz="half" idx="10"/>
          </p:nvPr>
        </p:nvSpPr>
        <p:spPr/>
        <p:txBody>
          <a:bodyPr/>
          <a:lstStyle/>
          <a:p>
            <a:fld id="{B3B27D66-EA45-40AF-8D54-4D65FAD2B241}" type="datetimeFigureOut">
              <a:rPr lang="en-US" smtClean="0"/>
              <a:t>10/16/2023</a:t>
            </a:fld>
            <a:endParaRPr lang="en-US"/>
          </a:p>
        </p:txBody>
      </p:sp>
      <p:sp>
        <p:nvSpPr>
          <p:cNvPr id="6" name="Footer Placeholder 5">
            <a:extLst>
              <a:ext uri="{FF2B5EF4-FFF2-40B4-BE49-F238E27FC236}">
                <a16:creationId xmlns:a16="http://schemas.microsoft.com/office/drawing/2014/main" id="{8F8D7239-D6D3-751C-AC32-AD919654A2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AE4ACE-8FC3-93DB-B6E1-F0186CAD900B}"/>
              </a:ext>
            </a:extLst>
          </p:cNvPr>
          <p:cNvSpPr>
            <a:spLocks noGrp="1"/>
          </p:cNvSpPr>
          <p:nvPr>
            <p:ph type="sldNum" sz="quarter" idx="12"/>
          </p:nvPr>
        </p:nvSpPr>
        <p:spPr/>
        <p:txBody>
          <a:bodyPr/>
          <a:lstStyle/>
          <a:p>
            <a:fld id="{B55CD70D-F7CC-4021-A7EC-35F9B0AF5F9A}" type="slidenum">
              <a:rPr lang="en-US" smtClean="0"/>
              <a:t>‹#›</a:t>
            </a:fld>
            <a:endParaRPr lang="en-US"/>
          </a:p>
        </p:txBody>
      </p:sp>
    </p:spTree>
    <p:extLst>
      <p:ext uri="{BB962C8B-B14F-4D97-AF65-F5344CB8AC3E}">
        <p14:creationId xmlns:p14="http://schemas.microsoft.com/office/powerpoint/2010/main" val="943959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FCD011-2A55-BC7A-A451-EF25E7E278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4E366C-798A-5FA5-7FA8-45CBC76CAD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17F0B-6222-896C-86EE-208C37D13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B27D66-EA45-40AF-8D54-4D65FAD2B241}" type="datetimeFigureOut">
              <a:rPr lang="en-US" smtClean="0"/>
              <a:t>10/16/2023</a:t>
            </a:fld>
            <a:endParaRPr lang="en-US"/>
          </a:p>
        </p:txBody>
      </p:sp>
      <p:sp>
        <p:nvSpPr>
          <p:cNvPr id="5" name="Footer Placeholder 4">
            <a:extLst>
              <a:ext uri="{FF2B5EF4-FFF2-40B4-BE49-F238E27FC236}">
                <a16:creationId xmlns:a16="http://schemas.microsoft.com/office/drawing/2014/main" id="{FFFC1459-56EC-5D4F-E6F8-8A559369EF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CA4B66-A6EC-6D17-2CEF-05FF3B1633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5CD70D-F7CC-4021-A7EC-35F9B0AF5F9A}" type="slidenum">
              <a:rPr lang="en-US" smtClean="0"/>
              <a:t>‹#›</a:t>
            </a:fld>
            <a:endParaRPr lang="en-US"/>
          </a:p>
        </p:txBody>
      </p:sp>
    </p:spTree>
    <p:extLst>
      <p:ext uri="{BB962C8B-B14F-4D97-AF65-F5344CB8AC3E}">
        <p14:creationId xmlns:p14="http://schemas.microsoft.com/office/powerpoint/2010/main" val="1744605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4.emf"/><Relationship Id="rId18" Type="http://schemas.openxmlformats.org/officeDocument/2006/relationships/image" Target="../media/image2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17" Type="http://schemas.openxmlformats.org/officeDocument/2006/relationships/image" Target="../media/image28.emf"/><Relationship Id="rId2" Type="http://schemas.openxmlformats.org/officeDocument/2006/relationships/image" Target="../media/image5.tif"/><Relationship Id="rId16" Type="http://schemas.openxmlformats.org/officeDocument/2006/relationships/image" Target="../media/image27.emf"/><Relationship Id="rId1" Type="http://schemas.openxmlformats.org/officeDocument/2006/relationships/slideLayout" Target="../slideLayouts/slideLayout1.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5" Type="http://schemas.openxmlformats.org/officeDocument/2006/relationships/image" Target="../media/image26.emf"/><Relationship Id="rId10" Type="http://schemas.openxmlformats.org/officeDocument/2006/relationships/image" Target="../media/image21.emf"/><Relationship Id="rId19" Type="http://schemas.openxmlformats.org/officeDocument/2006/relationships/image" Target="../media/image30.emf"/><Relationship Id="rId4" Type="http://schemas.openxmlformats.org/officeDocument/2006/relationships/image" Target="../media/image15.emf"/><Relationship Id="rId9" Type="http://schemas.openxmlformats.org/officeDocument/2006/relationships/image" Target="../media/image20.emf"/><Relationship Id="rId14" Type="http://schemas.openxmlformats.org/officeDocument/2006/relationships/image" Target="../media/image25.emf"/></Relationships>
</file>

<file path=ppt/slides/_rels/slide14.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emf"/><Relationship Id="rId18" Type="http://schemas.openxmlformats.org/officeDocument/2006/relationships/image" Target="../media/image32.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4.emf"/><Relationship Id="rId17" Type="http://schemas.openxmlformats.org/officeDocument/2006/relationships/image" Target="../media/image29.emf"/><Relationship Id="rId2" Type="http://schemas.openxmlformats.org/officeDocument/2006/relationships/image" Target="../media/image31.tif"/><Relationship Id="rId16" Type="http://schemas.openxmlformats.org/officeDocument/2006/relationships/image" Target="../media/image28.emf"/><Relationship Id="rId1" Type="http://schemas.openxmlformats.org/officeDocument/2006/relationships/slideLayout" Target="../slideLayouts/slideLayout1.xml"/><Relationship Id="rId6" Type="http://schemas.openxmlformats.org/officeDocument/2006/relationships/image" Target="../media/image17.emf"/><Relationship Id="rId11" Type="http://schemas.openxmlformats.org/officeDocument/2006/relationships/image" Target="../media/image23.emf"/><Relationship Id="rId5" Type="http://schemas.openxmlformats.org/officeDocument/2006/relationships/image" Target="../media/image16.emf"/><Relationship Id="rId15" Type="http://schemas.openxmlformats.org/officeDocument/2006/relationships/image" Target="../media/image27.emf"/><Relationship Id="rId10" Type="http://schemas.openxmlformats.org/officeDocument/2006/relationships/image" Target="../media/image22.emf"/><Relationship Id="rId19" Type="http://schemas.openxmlformats.org/officeDocument/2006/relationships/image" Target="../media/image33.emf"/><Relationship Id="rId4" Type="http://schemas.openxmlformats.org/officeDocument/2006/relationships/image" Target="../media/image15.emf"/><Relationship Id="rId9" Type="http://schemas.openxmlformats.org/officeDocument/2006/relationships/image" Target="../media/image21.emf"/><Relationship Id="rId14" Type="http://schemas.openxmlformats.org/officeDocument/2006/relationships/image" Target="../media/image26.emf"/></Relationships>
</file>

<file path=ppt/slides/_rels/slide15.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18" Type="http://schemas.openxmlformats.org/officeDocument/2006/relationships/image" Target="../media/image33.emf"/><Relationship Id="rId3" Type="http://schemas.openxmlformats.org/officeDocument/2006/relationships/image" Target="../media/image15.emf"/><Relationship Id="rId7" Type="http://schemas.openxmlformats.org/officeDocument/2006/relationships/image" Target="../media/image20.emf"/><Relationship Id="rId12" Type="http://schemas.openxmlformats.org/officeDocument/2006/relationships/image" Target="../media/image25.emf"/><Relationship Id="rId17" Type="http://schemas.openxmlformats.org/officeDocument/2006/relationships/image" Target="../media/image32.emf"/><Relationship Id="rId2" Type="http://schemas.openxmlformats.org/officeDocument/2006/relationships/image" Target="../media/image14.emf"/><Relationship Id="rId16" Type="http://schemas.openxmlformats.org/officeDocument/2006/relationships/image" Target="../media/image29.emf"/><Relationship Id="rId1" Type="http://schemas.openxmlformats.org/officeDocument/2006/relationships/slideLayout" Target="../slideLayouts/slideLayout1.xml"/><Relationship Id="rId6" Type="http://schemas.openxmlformats.org/officeDocument/2006/relationships/image" Target="../media/image18.emf"/><Relationship Id="rId11" Type="http://schemas.openxmlformats.org/officeDocument/2006/relationships/image" Target="../media/image24.emf"/><Relationship Id="rId5" Type="http://schemas.openxmlformats.org/officeDocument/2006/relationships/image" Target="../media/image17.emf"/><Relationship Id="rId15" Type="http://schemas.openxmlformats.org/officeDocument/2006/relationships/image" Target="../media/image28.emf"/><Relationship Id="rId10" Type="http://schemas.openxmlformats.org/officeDocument/2006/relationships/image" Target="../media/image23.emf"/><Relationship Id="rId19" Type="http://schemas.openxmlformats.org/officeDocument/2006/relationships/image" Target="../media/image34.emf"/><Relationship Id="rId4" Type="http://schemas.openxmlformats.org/officeDocument/2006/relationships/image" Target="../media/image16.emf"/><Relationship Id="rId9" Type="http://schemas.openxmlformats.org/officeDocument/2006/relationships/image" Target="../media/image22.emf"/><Relationship Id="rId14" Type="http://schemas.openxmlformats.org/officeDocument/2006/relationships/image" Target="../media/image27.emf"/></Relationships>
</file>

<file path=ppt/slides/_rels/slide16.xml.rels><?xml version="1.0" encoding="UTF-8" standalone="yes"?>
<Relationships xmlns="http://schemas.openxmlformats.org/package/2006/relationships"><Relationship Id="rId8" Type="http://schemas.openxmlformats.org/officeDocument/2006/relationships/image" Target="../media/image26.emf"/><Relationship Id="rId13" Type="http://schemas.openxmlformats.org/officeDocument/2006/relationships/image" Target="../media/image36.emf"/><Relationship Id="rId3" Type="http://schemas.openxmlformats.org/officeDocument/2006/relationships/image" Target="../media/image21.emf"/><Relationship Id="rId7" Type="http://schemas.openxmlformats.org/officeDocument/2006/relationships/image" Target="../media/image25.emf"/><Relationship Id="rId12" Type="http://schemas.openxmlformats.org/officeDocument/2006/relationships/image" Target="../media/image35.emf"/><Relationship Id="rId2" Type="http://schemas.openxmlformats.org/officeDocument/2006/relationships/image" Target="../media/image20.emf"/><Relationship Id="rId16" Type="http://schemas.openxmlformats.org/officeDocument/2006/relationships/image" Target="../media/image39.emf"/><Relationship Id="rId1" Type="http://schemas.openxmlformats.org/officeDocument/2006/relationships/slideLayout" Target="../slideLayouts/slideLayout1.xml"/><Relationship Id="rId6" Type="http://schemas.openxmlformats.org/officeDocument/2006/relationships/image" Target="../media/image24.emf"/><Relationship Id="rId11" Type="http://schemas.openxmlformats.org/officeDocument/2006/relationships/image" Target="../media/image29.emf"/><Relationship Id="rId5" Type="http://schemas.openxmlformats.org/officeDocument/2006/relationships/image" Target="../media/image23.emf"/><Relationship Id="rId15" Type="http://schemas.openxmlformats.org/officeDocument/2006/relationships/image" Target="../media/image38.emf"/><Relationship Id="rId10" Type="http://schemas.openxmlformats.org/officeDocument/2006/relationships/image" Target="../media/image28.emf"/><Relationship Id="rId4" Type="http://schemas.openxmlformats.org/officeDocument/2006/relationships/image" Target="../media/image22.emf"/><Relationship Id="rId9" Type="http://schemas.openxmlformats.org/officeDocument/2006/relationships/image" Target="../media/image27.emf"/><Relationship Id="rId14" Type="http://schemas.openxmlformats.org/officeDocument/2006/relationships/image" Target="../media/image37.emf"/></Relationships>
</file>

<file path=ppt/slides/_rels/slide17.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1.emf"/><Relationship Id="rId1" Type="http://schemas.openxmlformats.org/officeDocument/2006/relationships/slideLayout" Target="../slideLayouts/slideLayout1.xml"/><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50.emf"/><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xml"/><Relationship Id="rId5" Type="http://schemas.openxmlformats.org/officeDocument/2006/relationships/image" Target="../media/image6.tif"/><Relationship Id="rId4" Type="http://schemas.openxmlformats.org/officeDocument/2006/relationships/image" Target="../media/image5.tif"/></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67A78F7-070A-5CAC-95E7-9B9634914501}"/>
              </a:ext>
            </a:extLst>
          </p:cNvPr>
          <p:cNvSpPr txBox="1"/>
          <p:nvPr/>
        </p:nvSpPr>
        <p:spPr>
          <a:xfrm>
            <a:off x="4528576" y="2305615"/>
            <a:ext cx="2904565" cy="2246769"/>
          </a:xfrm>
          <a:prstGeom prst="rect">
            <a:avLst/>
          </a:prstGeom>
          <a:noFill/>
        </p:spPr>
        <p:txBody>
          <a:bodyPr wrap="square">
            <a:spAutoFit/>
          </a:bodyPr>
          <a:lstStyle/>
          <a:p>
            <a:pPr algn="ctr"/>
            <a:r>
              <a:rPr lang="en-US" sz="2000" dirty="0">
                <a:latin typeface="+mj-lt"/>
              </a:rPr>
              <a:t>Introduction</a:t>
            </a:r>
          </a:p>
          <a:p>
            <a:pPr algn="ctr"/>
            <a:endParaRPr lang="en-US" sz="2000" dirty="0">
              <a:latin typeface="+mj-lt"/>
            </a:endParaRPr>
          </a:p>
          <a:p>
            <a:pPr algn="ctr"/>
            <a:r>
              <a:rPr lang="en-US" sz="2000" dirty="0">
                <a:latin typeface="+mj-lt"/>
              </a:rPr>
              <a:t>Psychophysics Experiment</a:t>
            </a:r>
          </a:p>
          <a:p>
            <a:pPr algn="ctr"/>
            <a:endParaRPr lang="en-US" sz="2000" dirty="0">
              <a:latin typeface="+mj-lt"/>
            </a:endParaRPr>
          </a:p>
          <a:p>
            <a:pPr algn="ctr"/>
            <a:r>
              <a:rPr lang="en-US" sz="2000" dirty="0">
                <a:latin typeface="+mj-lt"/>
              </a:rPr>
              <a:t>Modeling </a:t>
            </a:r>
          </a:p>
          <a:p>
            <a:pPr algn="ctr"/>
            <a:endParaRPr lang="en-US" sz="2000" dirty="0">
              <a:latin typeface="+mj-lt"/>
            </a:endParaRPr>
          </a:p>
          <a:p>
            <a:pPr algn="ctr"/>
            <a:r>
              <a:rPr lang="en-US" sz="2000" dirty="0">
                <a:latin typeface="+mj-lt"/>
              </a:rPr>
              <a:t>Discussion and Conclusion</a:t>
            </a:r>
          </a:p>
        </p:txBody>
      </p:sp>
      <p:sp>
        <p:nvSpPr>
          <p:cNvPr id="2" name="TextBox 1">
            <a:extLst>
              <a:ext uri="{FF2B5EF4-FFF2-40B4-BE49-F238E27FC236}">
                <a16:creationId xmlns:a16="http://schemas.microsoft.com/office/drawing/2014/main" id="{27FC7587-F72F-8DB0-3C34-5A7C74506B11}"/>
              </a:ext>
            </a:extLst>
          </p:cNvPr>
          <p:cNvSpPr txBox="1"/>
          <p:nvPr/>
        </p:nvSpPr>
        <p:spPr>
          <a:xfrm>
            <a:off x="2114713" y="1336304"/>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3328075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FFA576C-1CA1-4AA6-1504-836955F4C242}"/>
              </a:ext>
            </a:extLst>
          </p:cNvPr>
          <p:cNvPicPr>
            <a:picLocks noChangeAspect="1"/>
          </p:cNvPicPr>
          <p:nvPr/>
        </p:nvPicPr>
        <p:blipFill>
          <a:blip r:embed="rId2"/>
          <a:stretch>
            <a:fillRect/>
          </a:stretch>
        </p:blipFill>
        <p:spPr>
          <a:xfrm>
            <a:off x="5437506" y="333112"/>
            <a:ext cx="7284650" cy="6858000"/>
          </a:xfrm>
          <a:prstGeom prst="rect">
            <a:avLst/>
          </a:prstGeom>
        </p:spPr>
      </p:pic>
      <p:cxnSp>
        <p:nvCxnSpPr>
          <p:cNvPr id="9" name="Straight Connector 8">
            <a:extLst>
              <a:ext uri="{FF2B5EF4-FFF2-40B4-BE49-F238E27FC236}">
                <a16:creationId xmlns:a16="http://schemas.microsoft.com/office/drawing/2014/main" id="{23858453-0925-951C-20D7-EA753F7B9E33}"/>
              </a:ext>
            </a:extLst>
          </p:cNvPr>
          <p:cNvCxnSpPr>
            <a:cxnSpLocks/>
          </p:cNvCxnSpPr>
          <p:nvPr/>
        </p:nvCxnSpPr>
        <p:spPr>
          <a:xfrm>
            <a:off x="6776185" y="1819175"/>
            <a:ext cx="1653139" cy="34305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E22761B-C2B3-61B2-BB27-D15CD5ADE678}"/>
              </a:ext>
            </a:extLst>
          </p:cNvPr>
          <p:cNvSpPr txBox="1"/>
          <p:nvPr/>
        </p:nvSpPr>
        <p:spPr>
          <a:xfrm>
            <a:off x="185626" y="2478611"/>
            <a:ext cx="4918207" cy="190077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t>Successful confidence judgements (confidence in the opposite of the true direction)</a:t>
            </a:r>
          </a:p>
          <a:p>
            <a:pPr marL="742950" lvl="1" indent="-285750">
              <a:lnSpc>
                <a:spcPct val="150000"/>
              </a:lnSpc>
              <a:buFont typeface="Arial" panose="020B0604020202020204" pitchFamily="34" charset="0"/>
              <a:buChar char="•"/>
            </a:pPr>
            <a:r>
              <a:rPr lang="en-US" sz="1600" dirty="0"/>
              <a:t>Strongly connected to perceptual performance</a:t>
            </a:r>
          </a:p>
          <a:p>
            <a:pPr marL="742950" lvl="1" indent="-285750">
              <a:lnSpc>
                <a:spcPct val="150000"/>
              </a:lnSpc>
              <a:buFont typeface="Arial" panose="020B0604020202020204" pitchFamily="34" charset="0"/>
              <a:buChar char="•"/>
            </a:pPr>
            <a:r>
              <a:rPr lang="en-US" sz="1600" dirty="0"/>
              <a:t>Strongly connected to motion coherence</a:t>
            </a:r>
          </a:p>
          <a:p>
            <a:pPr marL="285750" indent="-285750">
              <a:lnSpc>
                <a:spcPct val="150000"/>
              </a:lnSpc>
              <a:buFont typeface="Arial" panose="020B0604020202020204" pitchFamily="34" charset="0"/>
              <a:buChar char="•"/>
            </a:pPr>
            <a:r>
              <a:rPr lang="en-US" sz="1600" dirty="0"/>
              <a:t>Decay Bias (</a:t>
            </a:r>
            <a:r>
              <a:rPr lang="nn-NO" sz="1600" dirty="0"/>
              <a:t>Raviv, Ahissar, and Loewenstein ,2012</a:t>
            </a:r>
            <a:r>
              <a:rPr lang="en-US" sz="1600" dirty="0"/>
              <a:t>)</a:t>
            </a:r>
          </a:p>
        </p:txBody>
      </p:sp>
      <p:sp>
        <p:nvSpPr>
          <p:cNvPr id="3" name="TextBox 2">
            <a:extLst>
              <a:ext uri="{FF2B5EF4-FFF2-40B4-BE49-F238E27FC236}">
                <a16:creationId xmlns:a16="http://schemas.microsoft.com/office/drawing/2014/main" id="{B82A2BE0-A314-BCE4-718A-658317A7C139}"/>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
        <p:nvSpPr>
          <p:cNvPr id="4" name="TextBox 3">
            <a:extLst>
              <a:ext uri="{FF2B5EF4-FFF2-40B4-BE49-F238E27FC236}">
                <a16:creationId xmlns:a16="http://schemas.microsoft.com/office/drawing/2014/main" id="{8FDE714F-6753-AF99-1BAE-E3633649CC10}"/>
              </a:ext>
            </a:extLst>
          </p:cNvPr>
          <p:cNvSpPr txBox="1"/>
          <p:nvPr/>
        </p:nvSpPr>
        <p:spPr>
          <a:xfrm>
            <a:off x="375686" y="621198"/>
            <a:ext cx="4918207" cy="369332"/>
          </a:xfrm>
          <a:prstGeom prst="rect">
            <a:avLst/>
          </a:prstGeom>
          <a:noFill/>
        </p:spPr>
        <p:txBody>
          <a:bodyPr wrap="square">
            <a:spAutoFit/>
          </a:bodyPr>
          <a:lstStyle/>
          <a:p>
            <a:pPr algn="ctr"/>
            <a:r>
              <a:rPr lang="en-US" sz="1800" dirty="0">
                <a:latin typeface="+mj-lt"/>
              </a:rPr>
              <a:t>Psychophysics Experiment: Confidence</a:t>
            </a:r>
          </a:p>
        </p:txBody>
      </p:sp>
    </p:spTree>
    <p:extLst>
      <p:ext uri="{BB962C8B-B14F-4D97-AF65-F5344CB8AC3E}">
        <p14:creationId xmlns:p14="http://schemas.microsoft.com/office/powerpoint/2010/main" val="77294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pPr algn="ctr"/>
            <a:r>
              <a:rPr lang="en-US" sz="1800" dirty="0">
                <a:latin typeface="+mj-lt"/>
              </a:rPr>
              <a:t>Psychophysics Experiment: Summary</a:t>
            </a:r>
          </a:p>
        </p:txBody>
      </p:sp>
      <p:sp>
        <p:nvSpPr>
          <p:cNvPr id="4" name="TextBox 3">
            <a:extLst>
              <a:ext uri="{FF2B5EF4-FFF2-40B4-BE49-F238E27FC236}">
                <a16:creationId xmlns:a16="http://schemas.microsoft.com/office/drawing/2014/main" id="{D6B158B7-B413-2204-3B9F-84D176FCAE83}"/>
              </a:ext>
            </a:extLst>
          </p:cNvPr>
          <p:cNvSpPr txBox="1"/>
          <p:nvPr/>
        </p:nvSpPr>
        <p:spPr>
          <a:xfrm>
            <a:off x="680298" y="1381370"/>
            <a:ext cx="10874393" cy="448610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t>Aim to identify the relative contributions of visual reliability and other visual-cognitive mechanisms in forming confidence for a simple global motion discrimination task</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Human performance is measured in an eight alternative global motion direction discrimination task with drifting </a:t>
            </a:r>
            <a:r>
              <a:rPr lang="en-US" sz="1600" dirty="0" err="1"/>
              <a:t>gabors</a:t>
            </a:r>
            <a:r>
              <a:rPr lang="en-US" sz="1600" dirty="0"/>
              <a:t> stimuli, and confidence is measured with two interval confidence forced choice.</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Similar to RDK, discrimination performance increased with motion coherence, and participants were able to make successful confidence judgments strongly tied to perceptual performance.</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The opposite of the true direction is selected almost as much as close alternatives, and it is reflected in confidence</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Decay Bias</a:t>
            </a:r>
          </a:p>
        </p:txBody>
      </p:sp>
      <p:sp>
        <p:nvSpPr>
          <p:cNvPr id="3" name="TextBox 2">
            <a:extLst>
              <a:ext uri="{FF2B5EF4-FFF2-40B4-BE49-F238E27FC236}">
                <a16:creationId xmlns:a16="http://schemas.microsoft.com/office/drawing/2014/main" id="{AA3BD693-9BB0-A847-BB34-3AB162D0688C}"/>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136842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a:t>
            </a:r>
          </a:p>
        </p:txBody>
      </p:sp>
      <p:sp>
        <p:nvSpPr>
          <p:cNvPr id="3" name="TextBox 2">
            <a:extLst>
              <a:ext uri="{FF2B5EF4-FFF2-40B4-BE49-F238E27FC236}">
                <a16:creationId xmlns:a16="http://schemas.microsoft.com/office/drawing/2014/main" id="{4B348BF8-7031-9E15-D420-3F6575BD0046}"/>
              </a:ext>
            </a:extLst>
          </p:cNvPr>
          <p:cNvSpPr txBox="1"/>
          <p:nvPr/>
        </p:nvSpPr>
        <p:spPr>
          <a:xfrm>
            <a:off x="1297502" y="1000212"/>
            <a:ext cx="7299649" cy="369332"/>
          </a:xfrm>
          <a:prstGeom prst="rect">
            <a:avLst/>
          </a:prstGeom>
          <a:noFill/>
        </p:spPr>
        <p:txBody>
          <a:bodyPr wrap="square">
            <a:spAutoFit/>
          </a:bodyPr>
          <a:lstStyle/>
          <a:p>
            <a:r>
              <a:rPr lang="en-US" u="sng" dirty="0">
                <a:solidFill>
                  <a:srgbClr val="222222"/>
                </a:solidFill>
              </a:rPr>
              <a:t>1. Bayesian Ideal Observer</a:t>
            </a:r>
            <a:endParaRPr lang="en-US" u="sng"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27FE6B1-0025-3947-AF22-9B478861A319}"/>
                  </a:ext>
                </a:extLst>
              </p:cNvPr>
              <p:cNvSpPr txBox="1"/>
              <p:nvPr/>
            </p:nvSpPr>
            <p:spPr>
              <a:xfrm>
                <a:off x="1633306" y="1569027"/>
                <a:ext cx="6257365" cy="923330"/>
              </a:xfrm>
              <a:prstGeom prst="rect">
                <a:avLst/>
              </a:prstGeom>
              <a:noFill/>
            </p:spPr>
            <p:txBody>
              <a:bodyPr wrap="square">
                <a:spAutoFit/>
              </a:bodyPr>
              <a:lstStyle/>
              <a:p>
                <a:r>
                  <a:rPr lang="en-US" sz="1600" dirty="0">
                    <a:solidFill>
                      <a:srgbClr val="222222"/>
                    </a:solidFill>
                  </a:rPr>
                  <a:t>In each trial log-likelihood  of a candidate global direction is given by</a:t>
                </a:r>
              </a:p>
              <a:p>
                <a:endParaRPr lang="en-US" sz="1800" dirty="0">
                  <a:solidFill>
                    <a:srgbClr val="222222"/>
                  </a:solidFill>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𝑡</m:t>
                          </m:r>
                        </m:e>
                        <m:sub>
                          <m:r>
                            <a:rPr lang="en-US" b="0" i="1" smtClean="0">
                              <a:latin typeface="Cambria Math" panose="02040503050406030204" pitchFamily="18" charset="0"/>
                            </a:rPr>
                            <m:t>1 </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e>
                      </m:func>
                    </m:oMath>
                  </m:oMathPara>
                </a14:m>
                <a:endParaRPr lang="en-US" dirty="0"/>
              </a:p>
            </p:txBody>
          </p:sp>
        </mc:Choice>
        <mc:Fallback xmlns="">
          <p:sp>
            <p:nvSpPr>
              <p:cNvPr id="5" name="TextBox 4">
                <a:extLst>
                  <a:ext uri="{FF2B5EF4-FFF2-40B4-BE49-F238E27FC236}">
                    <a16:creationId xmlns:a16="http://schemas.microsoft.com/office/drawing/2014/main" id="{027FE6B1-0025-3947-AF22-9B478861A319}"/>
                  </a:ext>
                </a:extLst>
              </p:cNvPr>
              <p:cNvSpPr txBox="1">
                <a:spLocks noRot="1" noChangeAspect="1" noMove="1" noResize="1" noEditPoints="1" noAdjustHandles="1" noChangeArrowheads="1" noChangeShapeType="1" noTextEdit="1"/>
              </p:cNvSpPr>
              <p:nvPr/>
            </p:nvSpPr>
            <p:spPr>
              <a:xfrm>
                <a:off x="1633306" y="1569027"/>
                <a:ext cx="6257365" cy="923330"/>
              </a:xfrm>
              <a:prstGeom prst="rect">
                <a:avLst/>
              </a:prstGeom>
              <a:blipFill>
                <a:blip r:embed="rId2"/>
                <a:stretch>
                  <a:fillRect l="-585" t="-1974"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98F05E2-A8B8-E76C-511E-2C00C0C266CA}"/>
                  </a:ext>
                </a:extLst>
              </p:cNvPr>
              <p:cNvSpPr txBox="1"/>
              <p:nvPr/>
            </p:nvSpPr>
            <p:spPr>
              <a:xfrm>
                <a:off x="1633306" y="2758084"/>
                <a:ext cx="9950824" cy="1815882"/>
              </a:xfrm>
              <a:prstGeom prst="rect">
                <a:avLst/>
              </a:prstGeom>
              <a:noFill/>
            </p:spPr>
            <p:txBody>
              <a:bodyPr wrap="square">
                <a:spAutoFit/>
              </a:bodyPr>
              <a:lstStyle/>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𝑡</m:t>
                        </m:r>
                      </m:e>
                      <m:sub>
                        <m:r>
                          <a:rPr lang="en-US" sz="1600" i="1">
                            <a:latin typeface="Cambria Math" panose="02040503050406030204" pitchFamily="18" charset="0"/>
                          </a:rPr>
                          <m:t>1 </m:t>
                        </m:r>
                      </m:sub>
                    </m:sSub>
                    <m:r>
                      <a:rPr lang="en-US" sz="1600" i="1">
                        <a:latin typeface="Cambria Math" panose="02040503050406030204" pitchFamily="18" charset="0"/>
                      </a:rPr>
                      <m:t> </m:t>
                    </m:r>
                  </m:oMath>
                </a14:m>
                <a:r>
                  <a:rPr lang="en-US" sz="1600" dirty="0">
                    <a:solidFill>
                      <a:srgbClr val="222222"/>
                    </a:solidFill>
                  </a:rPr>
                  <a:t>is the number of signals consistent with that candidate global direction and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2</m:t>
                        </m:r>
                      </m:sub>
                    </m:sSub>
                  </m:oMath>
                </a14:m>
                <a:r>
                  <a:rPr lang="en-US" sz="1600" dirty="0">
                    <a:solidFill>
                      <a:srgbClr val="222222"/>
                    </a:solidFill>
                  </a:rPr>
                  <a:t> is the number of signals that is not consistent with that candidate global direction.</a:t>
                </a:r>
              </a:p>
              <a:p>
                <a:endParaRPr lang="en-US" sz="1600" dirty="0">
                  <a:solidFill>
                    <a:srgbClr val="222222"/>
                  </a:solidFill>
                </a:endParaRPr>
              </a:p>
              <a:p>
                <a:r>
                  <a:rPr lang="en-US" sz="1600" dirty="0">
                    <a:solidFill>
                      <a:srgbClr val="222222"/>
                    </a:solidFill>
                  </a:rPr>
                  <a:t>Cannot calculate the expected performance (the task is too easy, integration over very small regions).</a:t>
                </a:r>
              </a:p>
              <a:p>
                <a:endParaRPr lang="en-US" sz="1600" dirty="0">
                  <a:solidFill>
                    <a:srgbClr val="222222"/>
                  </a:solidFill>
                </a:endParaRPr>
              </a:p>
              <a:p>
                <a:r>
                  <a:rPr lang="en-US" sz="1600" dirty="0">
                    <a:solidFill>
                      <a:srgbClr val="222222"/>
                    </a:solidFill>
                  </a:rPr>
                  <a:t>Non-binary consistency is not well behaved because of coordinate transformations</a:t>
                </a:r>
              </a:p>
              <a:p>
                <a:endParaRPr lang="en-US" sz="1600" dirty="0">
                  <a:solidFill>
                    <a:srgbClr val="222222"/>
                  </a:solidFill>
                </a:endParaRPr>
              </a:p>
            </p:txBody>
          </p:sp>
        </mc:Choice>
        <mc:Fallback xmlns="">
          <p:sp>
            <p:nvSpPr>
              <p:cNvPr id="7" name="TextBox 6">
                <a:extLst>
                  <a:ext uri="{FF2B5EF4-FFF2-40B4-BE49-F238E27FC236}">
                    <a16:creationId xmlns:a16="http://schemas.microsoft.com/office/drawing/2014/main" id="{A98F05E2-A8B8-E76C-511E-2C00C0C266CA}"/>
                  </a:ext>
                </a:extLst>
              </p:cNvPr>
              <p:cNvSpPr txBox="1">
                <a:spLocks noRot="1" noChangeAspect="1" noMove="1" noResize="1" noEditPoints="1" noAdjustHandles="1" noChangeArrowheads="1" noChangeShapeType="1" noTextEdit="1"/>
              </p:cNvSpPr>
              <p:nvPr/>
            </p:nvSpPr>
            <p:spPr>
              <a:xfrm>
                <a:off x="1633306" y="2758084"/>
                <a:ext cx="9950824" cy="1815882"/>
              </a:xfrm>
              <a:prstGeom prst="rect">
                <a:avLst/>
              </a:prstGeom>
              <a:blipFill>
                <a:blip r:embed="rId3"/>
                <a:stretch>
                  <a:fillRect l="-368" t="-10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7DE318-B0E6-980D-0707-A7F001422714}"/>
                  </a:ext>
                </a:extLst>
              </p:cNvPr>
              <p:cNvSpPr txBox="1"/>
              <p:nvPr/>
            </p:nvSpPr>
            <p:spPr>
              <a:xfrm>
                <a:off x="2139250" y="551609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1 </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e>
                          </m:d>
                        </m:e>
                      </m:fun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e>
                      </m:func>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7C7DE318-B0E6-980D-0707-A7F001422714}"/>
                  </a:ext>
                </a:extLst>
              </p:cNvPr>
              <p:cNvSpPr txBox="1">
                <a:spLocks noRot="1" noChangeAspect="1" noMove="1" noResize="1" noEditPoints="1" noAdjustHandles="1" noChangeArrowheads="1" noChangeShapeType="1" noTextEdit="1"/>
              </p:cNvSpPr>
              <p:nvPr/>
            </p:nvSpPr>
            <p:spPr>
              <a:xfrm>
                <a:off x="2139250" y="5516095"/>
                <a:ext cx="6096000" cy="369332"/>
              </a:xfrm>
              <a:prstGeom prst="rect">
                <a:avLst/>
              </a:prstGeom>
              <a:blipFill>
                <a:blip r:embed="rId4"/>
                <a:stretch>
                  <a:fillRect b="-1333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5E56544D-3FA5-AE0F-DB6C-3F1964721E1A}"/>
              </a:ext>
            </a:extLst>
          </p:cNvPr>
          <p:cNvSpPr txBox="1"/>
          <p:nvPr/>
        </p:nvSpPr>
        <p:spPr>
          <a:xfrm>
            <a:off x="1633306" y="4937954"/>
            <a:ext cx="9621509" cy="423449"/>
          </a:xfrm>
          <a:prstGeom prst="rect">
            <a:avLst/>
          </a:prstGeom>
          <a:noFill/>
        </p:spPr>
        <p:txBody>
          <a:bodyPr wrap="square">
            <a:spAutoFit/>
          </a:bodyPr>
          <a:lstStyle/>
          <a:p>
            <a:pPr>
              <a:lnSpc>
                <a:spcPct val="150000"/>
              </a:lnSpc>
            </a:pPr>
            <a:r>
              <a:rPr lang="en-US" sz="1600" dirty="0">
                <a:solidFill>
                  <a:srgbClr val="222222"/>
                </a:solidFill>
              </a:rPr>
              <a:t>Perceptual performance: C</a:t>
            </a:r>
            <a:r>
              <a:rPr lang="en-US" sz="1600" dirty="0"/>
              <a:t>onsistent with perfect integration with just overall scalar noise? </a:t>
            </a:r>
            <a:r>
              <a:rPr lang="en-US" sz="1600" dirty="0">
                <a:solidFill>
                  <a:schemeClr val="accent2"/>
                </a:solidFill>
              </a:rPr>
              <a:t>(Parameter 1)</a:t>
            </a:r>
          </a:p>
        </p:txBody>
      </p:sp>
      <p:sp>
        <p:nvSpPr>
          <p:cNvPr id="4" name="TextBox 3">
            <a:extLst>
              <a:ext uri="{FF2B5EF4-FFF2-40B4-BE49-F238E27FC236}">
                <a16:creationId xmlns:a16="http://schemas.microsoft.com/office/drawing/2014/main" id="{2C5EA67A-1671-3680-26F5-2F9E9C735DC2}"/>
              </a:ext>
            </a:extLst>
          </p:cNvPr>
          <p:cNvSpPr txBox="1"/>
          <p:nvPr/>
        </p:nvSpPr>
        <p:spPr>
          <a:xfrm>
            <a:off x="1633306" y="6084910"/>
            <a:ext cx="9621509" cy="423449"/>
          </a:xfrm>
          <a:prstGeom prst="rect">
            <a:avLst/>
          </a:prstGeom>
          <a:noFill/>
        </p:spPr>
        <p:txBody>
          <a:bodyPr wrap="square">
            <a:spAutoFit/>
          </a:bodyPr>
          <a:lstStyle/>
          <a:p>
            <a:pPr>
              <a:lnSpc>
                <a:spcPct val="150000"/>
              </a:lnSpc>
            </a:pPr>
            <a:r>
              <a:rPr lang="en-US" sz="1600" dirty="0">
                <a:solidFill>
                  <a:srgbClr val="222222"/>
                </a:solidFill>
              </a:rPr>
              <a:t>Confidence performance: Based on the “max” type-1 response with bias </a:t>
            </a:r>
            <a:r>
              <a:rPr lang="en-US" sz="1600" dirty="0">
                <a:solidFill>
                  <a:schemeClr val="accent6"/>
                </a:solidFill>
              </a:rPr>
              <a:t>(Parameter 2)</a:t>
            </a:r>
          </a:p>
        </p:txBody>
      </p:sp>
      <p:sp>
        <p:nvSpPr>
          <p:cNvPr id="11" name="TextBox 10">
            <a:extLst>
              <a:ext uri="{FF2B5EF4-FFF2-40B4-BE49-F238E27FC236}">
                <a16:creationId xmlns:a16="http://schemas.microsoft.com/office/drawing/2014/main" id="{1CCE828E-C94E-7743-9285-0CCB202F2F11}"/>
              </a:ext>
            </a:extLst>
          </p:cNvPr>
          <p:cNvSpPr txBox="1"/>
          <p:nvPr/>
        </p:nvSpPr>
        <p:spPr>
          <a:xfrm>
            <a:off x="1380487" y="4491276"/>
            <a:ext cx="6094268" cy="369332"/>
          </a:xfrm>
          <a:prstGeom prst="rect">
            <a:avLst/>
          </a:prstGeom>
          <a:noFill/>
        </p:spPr>
        <p:txBody>
          <a:bodyPr wrap="square">
            <a:spAutoFit/>
          </a:bodyPr>
          <a:lstStyle/>
          <a:p>
            <a:r>
              <a:rPr lang="en-US" dirty="0">
                <a:solidFill>
                  <a:srgbClr val="222222"/>
                </a:solidFill>
              </a:rPr>
              <a:t>Implementation</a:t>
            </a:r>
            <a:endParaRPr lang="en-US" dirty="0"/>
          </a:p>
        </p:txBody>
      </p:sp>
      <p:sp>
        <p:nvSpPr>
          <p:cNvPr id="10" name="TextBox 9">
            <a:extLst>
              <a:ext uri="{FF2B5EF4-FFF2-40B4-BE49-F238E27FC236}">
                <a16:creationId xmlns:a16="http://schemas.microsoft.com/office/drawing/2014/main" id="{88015922-85FD-F450-E109-9CA716C4A47B}"/>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129446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4"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a:t>
            </a:r>
          </a:p>
        </p:txBody>
      </p:sp>
      <p:sp>
        <p:nvSpPr>
          <p:cNvPr id="3" name="TextBox 2">
            <a:extLst>
              <a:ext uri="{FF2B5EF4-FFF2-40B4-BE49-F238E27FC236}">
                <a16:creationId xmlns:a16="http://schemas.microsoft.com/office/drawing/2014/main" id="{4B348BF8-7031-9E15-D420-3F6575BD0046}"/>
              </a:ext>
            </a:extLst>
          </p:cNvPr>
          <p:cNvSpPr txBox="1"/>
          <p:nvPr/>
        </p:nvSpPr>
        <p:spPr>
          <a:xfrm>
            <a:off x="1297502" y="1000212"/>
            <a:ext cx="7299649" cy="369332"/>
          </a:xfrm>
          <a:prstGeom prst="rect">
            <a:avLst/>
          </a:prstGeom>
          <a:noFill/>
        </p:spPr>
        <p:txBody>
          <a:bodyPr wrap="square">
            <a:spAutoFit/>
          </a:bodyPr>
          <a:lstStyle/>
          <a:p>
            <a:r>
              <a:rPr lang="en-US" u="sng" dirty="0">
                <a:solidFill>
                  <a:srgbClr val="222222"/>
                </a:solidFill>
              </a:rPr>
              <a:t>2. Template Integration Model</a:t>
            </a:r>
            <a:endParaRPr lang="en-US" u="sng" dirty="0"/>
          </a:p>
        </p:txBody>
      </p:sp>
      <p:sp>
        <p:nvSpPr>
          <p:cNvPr id="18" name="TextBox 17">
            <a:extLst>
              <a:ext uri="{FF2B5EF4-FFF2-40B4-BE49-F238E27FC236}">
                <a16:creationId xmlns:a16="http://schemas.microsoft.com/office/drawing/2014/main" id="{D30ACAE5-EC6F-B9A9-6E94-4FA391B4D6F8}"/>
              </a:ext>
            </a:extLst>
          </p:cNvPr>
          <p:cNvSpPr txBox="1"/>
          <p:nvPr/>
        </p:nvSpPr>
        <p:spPr>
          <a:xfrm>
            <a:off x="2357316" y="3201583"/>
            <a:ext cx="4113560" cy="369332"/>
          </a:xfrm>
          <a:prstGeom prst="rect">
            <a:avLst/>
          </a:prstGeom>
          <a:noFill/>
        </p:spPr>
        <p:txBody>
          <a:bodyPr wrap="square">
            <a:spAutoFit/>
          </a:bodyPr>
          <a:lstStyle/>
          <a:p>
            <a:r>
              <a:rPr lang="en-US" b="1" dirty="0"/>
              <a:t>V1 Population Motion Energy Response</a:t>
            </a:r>
          </a:p>
        </p:txBody>
      </p:sp>
      <p:pic>
        <p:nvPicPr>
          <p:cNvPr id="19" name="Picture 18" descr="A picture containing text&#10;&#10;Description automatically generated">
            <a:extLst>
              <a:ext uri="{FF2B5EF4-FFF2-40B4-BE49-F238E27FC236}">
                <a16:creationId xmlns:a16="http://schemas.microsoft.com/office/drawing/2014/main" id="{CCE619B9-4F10-2501-C95A-34F21C656EC6}"/>
              </a:ext>
            </a:extLst>
          </p:cNvPr>
          <p:cNvPicPr>
            <a:picLocks noChangeAspect="1"/>
          </p:cNvPicPr>
          <p:nvPr/>
        </p:nvPicPr>
        <p:blipFill rotWithShape="1">
          <a:blip r:embed="rId2">
            <a:extLst>
              <a:ext uri="{28A0092B-C50C-407E-A947-70E740481C1C}">
                <a14:useLocalDpi xmlns:a14="http://schemas.microsoft.com/office/drawing/2010/main" val="0"/>
              </a:ext>
            </a:extLst>
          </a:blip>
          <a:srcRect l="51418" t="41061" r="47889" b="57314"/>
          <a:stretch/>
        </p:blipFill>
        <p:spPr>
          <a:xfrm>
            <a:off x="1398586" y="2064285"/>
            <a:ext cx="554473" cy="658941"/>
          </a:xfrm>
          <a:prstGeom prst="rect">
            <a:avLst/>
          </a:prstGeom>
        </p:spPr>
      </p:pic>
      <p:sp>
        <p:nvSpPr>
          <p:cNvPr id="20" name="TextBox 19">
            <a:extLst>
              <a:ext uri="{FF2B5EF4-FFF2-40B4-BE49-F238E27FC236}">
                <a16:creationId xmlns:a16="http://schemas.microsoft.com/office/drawing/2014/main" id="{A1B26DDB-60DD-1F6C-9462-B649858AD6F9}"/>
              </a:ext>
            </a:extLst>
          </p:cNvPr>
          <p:cNvSpPr txBox="1"/>
          <p:nvPr/>
        </p:nvSpPr>
        <p:spPr>
          <a:xfrm>
            <a:off x="2000980" y="2186628"/>
            <a:ext cx="1386809" cy="338554"/>
          </a:xfrm>
          <a:prstGeom prst="rect">
            <a:avLst/>
          </a:prstGeom>
          <a:noFill/>
        </p:spPr>
        <p:txBody>
          <a:bodyPr wrap="square">
            <a:spAutoFit/>
          </a:bodyPr>
          <a:lstStyle/>
          <a:p>
            <a:r>
              <a:rPr lang="en-US" sz="1600" dirty="0"/>
              <a:t>Single Gabor</a:t>
            </a:r>
          </a:p>
        </p:txBody>
      </p:sp>
      <p:pic>
        <p:nvPicPr>
          <p:cNvPr id="21" name="Picture 20">
            <a:extLst>
              <a:ext uri="{FF2B5EF4-FFF2-40B4-BE49-F238E27FC236}">
                <a16:creationId xmlns:a16="http://schemas.microsoft.com/office/drawing/2014/main" id="{311D2013-3469-69CE-C43C-D4BA607C7C08}"/>
              </a:ext>
            </a:extLst>
          </p:cNvPr>
          <p:cNvPicPr>
            <a:picLocks noChangeAspect="1"/>
          </p:cNvPicPr>
          <p:nvPr/>
        </p:nvPicPr>
        <p:blipFill>
          <a:blip r:embed="rId3"/>
          <a:stretch>
            <a:fillRect/>
          </a:stretch>
        </p:blipFill>
        <p:spPr>
          <a:xfrm>
            <a:off x="908191" y="3721281"/>
            <a:ext cx="769934" cy="577451"/>
          </a:xfrm>
          <a:prstGeom prst="rect">
            <a:avLst/>
          </a:prstGeom>
        </p:spPr>
      </p:pic>
      <p:pic>
        <p:nvPicPr>
          <p:cNvPr id="22" name="Picture 21">
            <a:extLst>
              <a:ext uri="{FF2B5EF4-FFF2-40B4-BE49-F238E27FC236}">
                <a16:creationId xmlns:a16="http://schemas.microsoft.com/office/drawing/2014/main" id="{5FAA6895-95C9-1860-FC0C-F9E9B1C0AC7C}"/>
              </a:ext>
            </a:extLst>
          </p:cNvPr>
          <p:cNvPicPr>
            <a:picLocks noChangeAspect="1"/>
          </p:cNvPicPr>
          <p:nvPr/>
        </p:nvPicPr>
        <p:blipFill>
          <a:blip r:embed="rId4"/>
          <a:stretch>
            <a:fillRect/>
          </a:stretch>
        </p:blipFill>
        <p:spPr>
          <a:xfrm>
            <a:off x="1472380" y="3716302"/>
            <a:ext cx="769934" cy="577451"/>
          </a:xfrm>
          <a:prstGeom prst="rect">
            <a:avLst/>
          </a:prstGeom>
        </p:spPr>
      </p:pic>
      <p:pic>
        <p:nvPicPr>
          <p:cNvPr id="23" name="Picture 22">
            <a:extLst>
              <a:ext uri="{FF2B5EF4-FFF2-40B4-BE49-F238E27FC236}">
                <a16:creationId xmlns:a16="http://schemas.microsoft.com/office/drawing/2014/main" id="{91D5578D-1FC9-7827-D388-5905C9D3CB0D}"/>
              </a:ext>
            </a:extLst>
          </p:cNvPr>
          <p:cNvPicPr>
            <a:picLocks noChangeAspect="1"/>
          </p:cNvPicPr>
          <p:nvPr/>
        </p:nvPicPr>
        <p:blipFill>
          <a:blip r:embed="rId5"/>
          <a:stretch>
            <a:fillRect/>
          </a:stretch>
        </p:blipFill>
        <p:spPr>
          <a:xfrm>
            <a:off x="908191" y="4306117"/>
            <a:ext cx="769934" cy="577450"/>
          </a:xfrm>
          <a:prstGeom prst="rect">
            <a:avLst/>
          </a:prstGeom>
        </p:spPr>
      </p:pic>
      <p:pic>
        <p:nvPicPr>
          <p:cNvPr id="24" name="Picture 23">
            <a:extLst>
              <a:ext uri="{FF2B5EF4-FFF2-40B4-BE49-F238E27FC236}">
                <a16:creationId xmlns:a16="http://schemas.microsoft.com/office/drawing/2014/main" id="{21A5F453-8EBE-F364-6B89-58B672E159CD}"/>
              </a:ext>
            </a:extLst>
          </p:cNvPr>
          <p:cNvPicPr>
            <a:picLocks noChangeAspect="1"/>
          </p:cNvPicPr>
          <p:nvPr/>
        </p:nvPicPr>
        <p:blipFill>
          <a:blip r:embed="rId6"/>
          <a:stretch>
            <a:fillRect/>
          </a:stretch>
        </p:blipFill>
        <p:spPr>
          <a:xfrm>
            <a:off x="908191" y="5445218"/>
            <a:ext cx="769934" cy="577451"/>
          </a:xfrm>
          <a:prstGeom prst="rect">
            <a:avLst/>
          </a:prstGeom>
        </p:spPr>
      </p:pic>
      <p:pic>
        <p:nvPicPr>
          <p:cNvPr id="25" name="Picture 24">
            <a:extLst>
              <a:ext uri="{FF2B5EF4-FFF2-40B4-BE49-F238E27FC236}">
                <a16:creationId xmlns:a16="http://schemas.microsoft.com/office/drawing/2014/main" id="{4E866A48-48A5-FAAA-A3A5-E6F7DF7B5A83}"/>
              </a:ext>
            </a:extLst>
          </p:cNvPr>
          <p:cNvPicPr>
            <a:picLocks noChangeAspect="1"/>
          </p:cNvPicPr>
          <p:nvPr/>
        </p:nvPicPr>
        <p:blipFill>
          <a:blip r:embed="rId7"/>
          <a:stretch>
            <a:fillRect/>
          </a:stretch>
        </p:blipFill>
        <p:spPr>
          <a:xfrm>
            <a:off x="932559" y="4904319"/>
            <a:ext cx="721198" cy="540899"/>
          </a:xfrm>
          <a:prstGeom prst="rect">
            <a:avLst/>
          </a:prstGeom>
        </p:spPr>
      </p:pic>
      <p:sp>
        <p:nvSpPr>
          <p:cNvPr id="26" name="TextBox 25">
            <a:extLst>
              <a:ext uri="{FF2B5EF4-FFF2-40B4-BE49-F238E27FC236}">
                <a16:creationId xmlns:a16="http://schemas.microsoft.com/office/drawing/2014/main" id="{DFCBF5BE-3971-CD1C-BABC-ABDD74AC815D}"/>
              </a:ext>
            </a:extLst>
          </p:cNvPr>
          <p:cNvSpPr txBox="1"/>
          <p:nvPr/>
        </p:nvSpPr>
        <p:spPr>
          <a:xfrm>
            <a:off x="1597611" y="3477592"/>
            <a:ext cx="549509" cy="307777"/>
          </a:xfrm>
          <a:prstGeom prst="rect">
            <a:avLst/>
          </a:prstGeom>
          <a:noFill/>
        </p:spPr>
        <p:txBody>
          <a:bodyPr wrap="square">
            <a:spAutoFit/>
          </a:bodyPr>
          <a:lstStyle/>
          <a:p>
            <a:r>
              <a:rPr lang="en-US" sz="1400" u="sng" dirty="0"/>
              <a:t>Even</a:t>
            </a:r>
          </a:p>
        </p:txBody>
      </p:sp>
      <p:sp>
        <p:nvSpPr>
          <p:cNvPr id="27" name="TextBox 26">
            <a:extLst>
              <a:ext uri="{FF2B5EF4-FFF2-40B4-BE49-F238E27FC236}">
                <a16:creationId xmlns:a16="http://schemas.microsoft.com/office/drawing/2014/main" id="{E0E88EA3-35DA-8DE8-A67B-388E1CFE6F2C}"/>
              </a:ext>
            </a:extLst>
          </p:cNvPr>
          <p:cNvSpPr txBox="1"/>
          <p:nvPr/>
        </p:nvSpPr>
        <p:spPr>
          <a:xfrm>
            <a:off x="1052938" y="3487968"/>
            <a:ext cx="674740" cy="307777"/>
          </a:xfrm>
          <a:prstGeom prst="rect">
            <a:avLst/>
          </a:prstGeom>
          <a:noFill/>
        </p:spPr>
        <p:txBody>
          <a:bodyPr wrap="square">
            <a:spAutoFit/>
          </a:bodyPr>
          <a:lstStyle/>
          <a:p>
            <a:r>
              <a:rPr lang="en-US" sz="1400" u="sng" dirty="0"/>
              <a:t>Odd</a:t>
            </a:r>
          </a:p>
        </p:txBody>
      </p:sp>
      <p:pic>
        <p:nvPicPr>
          <p:cNvPr id="28" name="Picture 27">
            <a:extLst>
              <a:ext uri="{FF2B5EF4-FFF2-40B4-BE49-F238E27FC236}">
                <a16:creationId xmlns:a16="http://schemas.microsoft.com/office/drawing/2014/main" id="{9FCF2FFA-EBA9-E46D-108D-1CC7D0306B76}"/>
              </a:ext>
            </a:extLst>
          </p:cNvPr>
          <p:cNvPicPr>
            <a:picLocks noChangeAspect="1"/>
          </p:cNvPicPr>
          <p:nvPr/>
        </p:nvPicPr>
        <p:blipFill>
          <a:blip r:embed="rId8"/>
          <a:stretch>
            <a:fillRect/>
          </a:stretch>
        </p:blipFill>
        <p:spPr>
          <a:xfrm>
            <a:off x="2544220" y="3651562"/>
            <a:ext cx="3419604" cy="2564703"/>
          </a:xfrm>
          <a:prstGeom prst="rect">
            <a:avLst/>
          </a:prstGeom>
        </p:spPr>
      </p:pic>
      <p:grpSp>
        <p:nvGrpSpPr>
          <p:cNvPr id="29" name="Group 28">
            <a:extLst>
              <a:ext uri="{FF2B5EF4-FFF2-40B4-BE49-F238E27FC236}">
                <a16:creationId xmlns:a16="http://schemas.microsoft.com/office/drawing/2014/main" id="{9AD2D5D0-316E-7D85-DEB7-08484A1A025A}"/>
              </a:ext>
            </a:extLst>
          </p:cNvPr>
          <p:cNvGrpSpPr/>
          <p:nvPr/>
        </p:nvGrpSpPr>
        <p:grpSpPr>
          <a:xfrm>
            <a:off x="6311548" y="3594619"/>
            <a:ext cx="2511590" cy="3263381"/>
            <a:chOff x="5945788" y="3013612"/>
            <a:chExt cx="2511590" cy="3263381"/>
          </a:xfrm>
        </p:grpSpPr>
        <p:sp>
          <p:nvSpPr>
            <p:cNvPr id="30" name="TextBox 29">
              <a:extLst>
                <a:ext uri="{FF2B5EF4-FFF2-40B4-BE49-F238E27FC236}">
                  <a16:creationId xmlns:a16="http://schemas.microsoft.com/office/drawing/2014/main" id="{44497A5B-4DD6-49F4-77B4-05BA7BB0B9A4}"/>
                </a:ext>
              </a:extLst>
            </p:cNvPr>
            <p:cNvSpPr txBox="1"/>
            <p:nvPr/>
          </p:nvSpPr>
          <p:spPr>
            <a:xfrm rot="16200000">
              <a:off x="5171547" y="3947182"/>
              <a:ext cx="2236471" cy="369332"/>
            </a:xfrm>
            <a:prstGeom prst="rect">
              <a:avLst/>
            </a:prstGeom>
            <a:noFill/>
          </p:spPr>
          <p:txBody>
            <a:bodyPr wrap="square">
              <a:spAutoFit/>
            </a:bodyPr>
            <a:lstStyle/>
            <a:p>
              <a:r>
                <a:rPr lang="en-US" b="1" dirty="0"/>
                <a:t>MT Receptive Fields</a:t>
              </a:r>
              <a:endParaRPr lang="en-US" dirty="0"/>
            </a:p>
          </p:txBody>
        </p:sp>
        <p:grpSp>
          <p:nvGrpSpPr>
            <p:cNvPr id="31" name="Group 30">
              <a:extLst>
                <a:ext uri="{FF2B5EF4-FFF2-40B4-BE49-F238E27FC236}">
                  <a16:creationId xmlns:a16="http://schemas.microsoft.com/office/drawing/2014/main" id="{990F6B3E-E792-DDA9-3D82-D8F4D797819A}"/>
                </a:ext>
              </a:extLst>
            </p:cNvPr>
            <p:cNvGrpSpPr/>
            <p:nvPr/>
          </p:nvGrpSpPr>
          <p:grpSpPr>
            <a:xfrm>
              <a:off x="5945788" y="3114737"/>
              <a:ext cx="2511590" cy="3162256"/>
              <a:chOff x="5945788" y="3114737"/>
              <a:chExt cx="2511590" cy="3162256"/>
            </a:xfrm>
          </p:grpSpPr>
          <p:sp>
            <p:nvSpPr>
              <p:cNvPr id="32" name="TextBox 31">
                <a:extLst>
                  <a:ext uri="{FF2B5EF4-FFF2-40B4-BE49-F238E27FC236}">
                    <a16:creationId xmlns:a16="http://schemas.microsoft.com/office/drawing/2014/main" id="{E50ACB84-E622-B2AA-0F87-3CD6BA72B85D}"/>
                  </a:ext>
                </a:extLst>
              </p:cNvPr>
              <p:cNvSpPr txBox="1"/>
              <p:nvPr/>
            </p:nvSpPr>
            <p:spPr>
              <a:xfrm>
                <a:off x="5945788" y="5969216"/>
                <a:ext cx="2511590" cy="307777"/>
              </a:xfrm>
              <a:prstGeom prst="rect">
                <a:avLst/>
              </a:prstGeom>
              <a:noFill/>
            </p:spPr>
            <p:txBody>
              <a:bodyPr wrap="square">
                <a:spAutoFit/>
              </a:bodyPr>
              <a:lstStyle/>
              <a:p>
                <a:r>
                  <a:rPr lang="en-US" sz="1400" u="sng" dirty="0"/>
                  <a:t>Speed and Direction Tuning</a:t>
                </a:r>
              </a:p>
            </p:txBody>
          </p:sp>
          <p:pic>
            <p:nvPicPr>
              <p:cNvPr id="33" name="Picture 32">
                <a:extLst>
                  <a:ext uri="{FF2B5EF4-FFF2-40B4-BE49-F238E27FC236}">
                    <a16:creationId xmlns:a16="http://schemas.microsoft.com/office/drawing/2014/main" id="{129E3409-7A04-2494-A4D3-62392ECA82BF}"/>
                  </a:ext>
                </a:extLst>
              </p:cNvPr>
              <p:cNvPicPr>
                <a:picLocks noChangeAspect="1"/>
              </p:cNvPicPr>
              <p:nvPr/>
            </p:nvPicPr>
            <p:blipFill>
              <a:blip r:embed="rId9"/>
              <a:stretch>
                <a:fillRect/>
              </a:stretch>
            </p:blipFill>
            <p:spPr>
              <a:xfrm>
                <a:off x="6303548" y="3114737"/>
                <a:ext cx="813830" cy="610373"/>
              </a:xfrm>
              <a:prstGeom prst="rect">
                <a:avLst/>
              </a:prstGeom>
            </p:spPr>
          </p:pic>
          <p:pic>
            <p:nvPicPr>
              <p:cNvPr id="34" name="Picture 33">
                <a:extLst>
                  <a:ext uri="{FF2B5EF4-FFF2-40B4-BE49-F238E27FC236}">
                    <a16:creationId xmlns:a16="http://schemas.microsoft.com/office/drawing/2014/main" id="{6C72B8A4-C207-3F8C-FB47-D8D1A7590EF5}"/>
                  </a:ext>
                </a:extLst>
              </p:cNvPr>
              <p:cNvPicPr>
                <a:picLocks noChangeAspect="1"/>
              </p:cNvPicPr>
              <p:nvPr/>
            </p:nvPicPr>
            <p:blipFill>
              <a:blip r:embed="rId10"/>
              <a:stretch>
                <a:fillRect/>
              </a:stretch>
            </p:blipFill>
            <p:spPr>
              <a:xfrm>
                <a:off x="6303548" y="3692187"/>
                <a:ext cx="813830" cy="610373"/>
              </a:xfrm>
              <a:prstGeom prst="rect">
                <a:avLst/>
              </a:prstGeom>
            </p:spPr>
          </p:pic>
          <p:pic>
            <p:nvPicPr>
              <p:cNvPr id="35" name="Picture 34">
                <a:extLst>
                  <a:ext uri="{FF2B5EF4-FFF2-40B4-BE49-F238E27FC236}">
                    <a16:creationId xmlns:a16="http://schemas.microsoft.com/office/drawing/2014/main" id="{75FC7073-C7F7-6205-4250-44C673F35FB1}"/>
                  </a:ext>
                </a:extLst>
              </p:cNvPr>
              <p:cNvPicPr>
                <a:picLocks noChangeAspect="1"/>
              </p:cNvPicPr>
              <p:nvPr/>
            </p:nvPicPr>
            <p:blipFill>
              <a:blip r:embed="rId11"/>
              <a:stretch>
                <a:fillRect/>
              </a:stretch>
            </p:blipFill>
            <p:spPr>
              <a:xfrm>
                <a:off x="6303548" y="4229293"/>
                <a:ext cx="813830" cy="610373"/>
              </a:xfrm>
              <a:prstGeom prst="rect">
                <a:avLst/>
              </a:prstGeom>
            </p:spPr>
          </p:pic>
          <p:pic>
            <p:nvPicPr>
              <p:cNvPr id="36" name="Picture 35">
                <a:extLst>
                  <a:ext uri="{FF2B5EF4-FFF2-40B4-BE49-F238E27FC236}">
                    <a16:creationId xmlns:a16="http://schemas.microsoft.com/office/drawing/2014/main" id="{CF69E892-B62A-4019-3E0D-E84CB6C4E3FE}"/>
                  </a:ext>
                </a:extLst>
              </p:cNvPr>
              <p:cNvPicPr>
                <a:picLocks noChangeAspect="1"/>
              </p:cNvPicPr>
              <p:nvPr/>
            </p:nvPicPr>
            <p:blipFill>
              <a:blip r:embed="rId12"/>
              <a:stretch>
                <a:fillRect/>
              </a:stretch>
            </p:blipFill>
            <p:spPr>
              <a:xfrm>
                <a:off x="6315753" y="4752019"/>
                <a:ext cx="813830" cy="610373"/>
              </a:xfrm>
              <a:prstGeom prst="rect">
                <a:avLst/>
              </a:prstGeom>
            </p:spPr>
          </p:pic>
          <p:pic>
            <p:nvPicPr>
              <p:cNvPr id="37" name="Picture 36">
                <a:extLst>
                  <a:ext uri="{FF2B5EF4-FFF2-40B4-BE49-F238E27FC236}">
                    <a16:creationId xmlns:a16="http://schemas.microsoft.com/office/drawing/2014/main" id="{1308F7D9-0FF8-BB55-E608-1541C611CFDC}"/>
                  </a:ext>
                </a:extLst>
              </p:cNvPr>
              <p:cNvPicPr>
                <a:picLocks noChangeAspect="1"/>
              </p:cNvPicPr>
              <p:nvPr/>
            </p:nvPicPr>
            <p:blipFill>
              <a:blip r:embed="rId13"/>
              <a:stretch>
                <a:fillRect/>
              </a:stretch>
            </p:blipFill>
            <p:spPr>
              <a:xfrm>
                <a:off x="6322614" y="5273788"/>
                <a:ext cx="790264" cy="592698"/>
              </a:xfrm>
              <a:prstGeom prst="rect">
                <a:avLst/>
              </a:prstGeom>
            </p:spPr>
          </p:pic>
          <p:pic>
            <p:nvPicPr>
              <p:cNvPr id="38" name="Picture 37">
                <a:extLst>
                  <a:ext uri="{FF2B5EF4-FFF2-40B4-BE49-F238E27FC236}">
                    <a16:creationId xmlns:a16="http://schemas.microsoft.com/office/drawing/2014/main" id="{4165680C-5FFD-DFD2-CBA7-ED4F64DD8394}"/>
                  </a:ext>
                </a:extLst>
              </p:cNvPr>
              <p:cNvPicPr>
                <a:picLocks noChangeAspect="1"/>
              </p:cNvPicPr>
              <p:nvPr/>
            </p:nvPicPr>
            <p:blipFill>
              <a:blip r:embed="rId14"/>
              <a:stretch>
                <a:fillRect/>
              </a:stretch>
            </p:blipFill>
            <p:spPr>
              <a:xfrm>
                <a:off x="6880137" y="3122537"/>
                <a:ext cx="790264" cy="592698"/>
              </a:xfrm>
              <a:prstGeom prst="rect">
                <a:avLst/>
              </a:prstGeom>
            </p:spPr>
          </p:pic>
          <p:pic>
            <p:nvPicPr>
              <p:cNvPr id="39" name="Picture 38">
                <a:extLst>
                  <a:ext uri="{FF2B5EF4-FFF2-40B4-BE49-F238E27FC236}">
                    <a16:creationId xmlns:a16="http://schemas.microsoft.com/office/drawing/2014/main" id="{80A8474D-0450-E36B-3B38-48B8236D9AA2}"/>
                  </a:ext>
                </a:extLst>
              </p:cNvPr>
              <p:cNvPicPr>
                <a:picLocks noChangeAspect="1"/>
              </p:cNvPicPr>
              <p:nvPr/>
            </p:nvPicPr>
            <p:blipFill>
              <a:blip r:embed="rId15"/>
              <a:stretch>
                <a:fillRect/>
              </a:stretch>
            </p:blipFill>
            <p:spPr>
              <a:xfrm>
                <a:off x="6880137" y="3662096"/>
                <a:ext cx="813830" cy="610373"/>
              </a:xfrm>
              <a:prstGeom prst="rect">
                <a:avLst/>
              </a:prstGeom>
            </p:spPr>
          </p:pic>
          <p:pic>
            <p:nvPicPr>
              <p:cNvPr id="40" name="Picture 39">
                <a:extLst>
                  <a:ext uri="{FF2B5EF4-FFF2-40B4-BE49-F238E27FC236}">
                    <a16:creationId xmlns:a16="http://schemas.microsoft.com/office/drawing/2014/main" id="{3A66CC26-2E37-C235-E8F4-3D2613A41DC5}"/>
                  </a:ext>
                </a:extLst>
              </p:cNvPr>
              <p:cNvPicPr>
                <a:picLocks noChangeAspect="1"/>
              </p:cNvPicPr>
              <p:nvPr/>
            </p:nvPicPr>
            <p:blipFill>
              <a:blip r:embed="rId16"/>
              <a:stretch>
                <a:fillRect/>
              </a:stretch>
            </p:blipFill>
            <p:spPr>
              <a:xfrm>
                <a:off x="6880137" y="4211420"/>
                <a:ext cx="790264" cy="592698"/>
              </a:xfrm>
              <a:prstGeom prst="rect">
                <a:avLst/>
              </a:prstGeom>
            </p:spPr>
          </p:pic>
          <p:pic>
            <p:nvPicPr>
              <p:cNvPr id="41" name="Picture 40">
                <a:extLst>
                  <a:ext uri="{FF2B5EF4-FFF2-40B4-BE49-F238E27FC236}">
                    <a16:creationId xmlns:a16="http://schemas.microsoft.com/office/drawing/2014/main" id="{1DAB3F5E-243A-FF21-938A-FF0DCF5BD44B}"/>
                  </a:ext>
                </a:extLst>
              </p:cNvPr>
              <p:cNvPicPr>
                <a:picLocks noChangeAspect="1"/>
              </p:cNvPicPr>
              <p:nvPr/>
            </p:nvPicPr>
            <p:blipFill>
              <a:blip r:embed="rId17"/>
              <a:stretch>
                <a:fillRect/>
              </a:stretch>
            </p:blipFill>
            <p:spPr>
              <a:xfrm>
                <a:off x="6901560" y="4758779"/>
                <a:ext cx="790264" cy="592698"/>
              </a:xfrm>
              <a:prstGeom prst="rect">
                <a:avLst/>
              </a:prstGeom>
            </p:spPr>
          </p:pic>
          <p:pic>
            <p:nvPicPr>
              <p:cNvPr id="42" name="Picture 41">
                <a:extLst>
                  <a:ext uri="{FF2B5EF4-FFF2-40B4-BE49-F238E27FC236}">
                    <a16:creationId xmlns:a16="http://schemas.microsoft.com/office/drawing/2014/main" id="{97C90641-4C92-6F76-B98E-23CD202B7F24}"/>
                  </a:ext>
                </a:extLst>
              </p:cNvPr>
              <p:cNvPicPr>
                <a:picLocks noChangeAspect="1"/>
              </p:cNvPicPr>
              <p:nvPr/>
            </p:nvPicPr>
            <p:blipFill>
              <a:blip r:embed="rId18"/>
              <a:stretch>
                <a:fillRect/>
              </a:stretch>
            </p:blipFill>
            <p:spPr>
              <a:xfrm>
                <a:off x="6895995" y="5275168"/>
                <a:ext cx="813830" cy="610373"/>
              </a:xfrm>
              <a:prstGeom prst="rect">
                <a:avLst/>
              </a:prstGeom>
            </p:spPr>
          </p:pic>
        </p:grpSp>
      </p:grpSp>
      <p:pic>
        <p:nvPicPr>
          <p:cNvPr id="43" name="Picture 42">
            <a:extLst>
              <a:ext uri="{FF2B5EF4-FFF2-40B4-BE49-F238E27FC236}">
                <a16:creationId xmlns:a16="http://schemas.microsoft.com/office/drawing/2014/main" id="{ECFCB341-9E28-B051-C32D-8166796286A5}"/>
              </a:ext>
            </a:extLst>
          </p:cNvPr>
          <p:cNvPicPr>
            <a:picLocks noChangeAspect="1"/>
          </p:cNvPicPr>
          <p:nvPr/>
        </p:nvPicPr>
        <p:blipFill>
          <a:blip r:embed="rId19"/>
          <a:stretch>
            <a:fillRect/>
          </a:stretch>
        </p:blipFill>
        <p:spPr>
          <a:xfrm>
            <a:off x="8286675" y="3552094"/>
            <a:ext cx="3173853" cy="2380390"/>
          </a:xfrm>
          <a:prstGeom prst="rect">
            <a:avLst/>
          </a:prstGeom>
        </p:spPr>
      </p:pic>
      <p:sp>
        <p:nvSpPr>
          <p:cNvPr id="44" name="TextBox 43">
            <a:extLst>
              <a:ext uri="{FF2B5EF4-FFF2-40B4-BE49-F238E27FC236}">
                <a16:creationId xmlns:a16="http://schemas.microsoft.com/office/drawing/2014/main" id="{6C582357-8055-3DC2-D8CC-7E36554D8B56}"/>
              </a:ext>
            </a:extLst>
          </p:cNvPr>
          <p:cNvSpPr txBox="1"/>
          <p:nvPr/>
        </p:nvSpPr>
        <p:spPr>
          <a:xfrm>
            <a:off x="7893824" y="3249099"/>
            <a:ext cx="4113560" cy="369332"/>
          </a:xfrm>
          <a:prstGeom prst="rect">
            <a:avLst/>
          </a:prstGeom>
          <a:noFill/>
        </p:spPr>
        <p:txBody>
          <a:bodyPr wrap="square">
            <a:spAutoFit/>
          </a:bodyPr>
          <a:lstStyle/>
          <a:p>
            <a:r>
              <a:rPr lang="en-US" b="1" dirty="0"/>
              <a:t>MT Population Motion Energy Response</a:t>
            </a:r>
          </a:p>
        </p:txBody>
      </p:sp>
      <p:sp>
        <p:nvSpPr>
          <p:cNvPr id="45" name="TextBox 44">
            <a:extLst>
              <a:ext uri="{FF2B5EF4-FFF2-40B4-BE49-F238E27FC236}">
                <a16:creationId xmlns:a16="http://schemas.microsoft.com/office/drawing/2014/main" id="{21D99A06-05FC-D6CE-361C-CDC78D17ACA8}"/>
              </a:ext>
            </a:extLst>
          </p:cNvPr>
          <p:cNvSpPr txBox="1"/>
          <p:nvPr/>
        </p:nvSpPr>
        <p:spPr>
          <a:xfrm rot="16200000">
            <a:off x="-374032" y="4454959"/>
            <a:ext cx="2236471" cy="369332"/>
          </a:xfrm>
          <a:prstGeom prst="rect">
            <a:avLst/>
          </a:prstGeom>
          <a:noFill/>
        </p:spPr>
        <p:txBody>
          <a:bodyPr wrap="square">
            <a:spAutoFit/>
          </a:bodyPr>
          <a:lstStyle/>
          <a:p>
            <a:r>
              <a:rPr lang="en-US" b="1" dirty="0"/>
              <a:t>V1 Receptive Fields</a:t>
            </a:r>
            <a:endParaRPr lang="en-US" dirty="0"/>
          </a:p>
        </p:txBody>
      </p:sp>
      <p:sp>
        <p:nvSpPr>
          <p:cNvPr id="46" name="TextBox 45">
            <a:extLst>
              <a:ext uri="{FF2B5EF4-FFF2-40B4-BE49-F238E27FC236}">
                <a16:creationId xmlns:a16="http://schemas.microsoft.com/office/drawing/2014/main" id="{B754260A-32FE-70FB-71FA-61B1002492E7}"/>
              </a:ext>
            </a:extLst>
          </p:cNvPr>
          <p:cNvSpPr txBox="1"/>
          <p:nvPr/>
        </p:nvSpPr>
        <p:spPr>
          <a:xfrm>
            <a:off x="471883" y="6101774"/>
            <a:ext cx="2511590" cy="307777"/>
          </a:xfrm>
          <a:prstGeom prst="rect">
            <a:avLst/>
          </a:prstGeom>
          <a:noFill/>
        </p:spPr>
        <p:txBody>
          <a:bodyPr wrap="square">
            <a:spAutoFit/>
          </a:bodyPr>
          <a:lstStyle/>
          <a:p>
            <a:r>
              <a:rPr lang="en-US" sz="1400" u="sng" dirty="0"/>
              <a:t>Speed and Direction Tuning</a:t>
            </a:r>
          </a:p>
        </p:txBody>
      </p:sp>
      <p:sp>
        <p:nvSpPr>
          <p:cNvPr id="47" name="TextBox 46">
            <a:extLst>
              <a:ext uri="{FF2B5EF4-FFF2-40B4-BE49-F238E27FC236}">
                <a16:creationId xmlns:a16="http://schemas.microsoft.com/office/drawing/2014/main" id="{C9B8BFED-B2A6-23EC-CF62-CF250E98880D}"/>
              </a:ext>
            </a:extLst>
          </p:cNvPr>
          <p:cNvSpPr txBox="1"/>
          <p:nvPr/>
        </p:nvSpPr>
        <p:spPr>
          <a:xfrm>
            <a:off x="1375036" y="1479469"/>
            <a:ext cx="2638699" cy="338554"/>
          </a:xfrm>
          <a:prstGeom prst="rect">
            <a:avLst/>
          </a:prstGeom>
          <a:noFill/>
        </p:spPr>
        <p:txBody>
          <a:bodyPr wrap="square">
            <a:spAutoFit/>
          </a:bodyPr>
          <a:lstStyle/>
          <a:p>
            <a:r>
              <a:rPr lang="en-US" sz="1600" dirty="0">
                <a:solidFill>
                  <a:srgbClr val="FF0000"/>
                </a:solidFill>
              </a:rPr>
              <a:t>(</a:t>
            </a:r>
            <a:r>
              <a:rPr lang="en-US" sz="1600" dirty="0" err="1">
                <a:solidFill>
                  <a:srgbClr val="FF0000"/>
                </a:solidFill>
              </a:rPr>
              <a:t>i</a:t>
            </a:r>
            <a:r>
              <a:rPr lang="en-US" sz="1600" dirty="0">
                <a:solidFill>
                  <a:srgbClr val="FF0000"/>
                </a:solidFill>
              </a:rPr>
              <a:t>) IOC Solution</a:t>
            </a:r>
          </a:p>
        </p:txBody>
      </p:sp>
      <p:sp>
        <p:nvSpPr>
          <p:cNvPr id="4" name="TextBox 3">
            <a:extLst>
              <a:ext uri="{FF2B5EF4-FFF2-40B4-BE49-F238E27FC236}">
                <a16:creationId xmlns:a16="http://schemas.microsoft.com/office/drawing/2014/main" id="{857AC369-A7A7-2204-2D54-9B37F1880BCE}"/>
              </a:ext>
            </a:extLst>
          </p:cNvPr>
          <p:cNvSpPr txBox="1"/>
          <p:nvPr/>
        </p:nvSpPr>
        <p:spPr>
          <a:xfrm>
            <a:off x="4576351" y="1554517"/>
            <a:ext cx="7051075" cy="1323439"/>
          </a:xfrm>
          <a:prstGeom prst="rect">
            <a:avLst/>
          </a:prstGeom>
          <a:noFill/>
        </p:spPr>
        <p:txBody>
          <a:bodyPr wrap="square">
            <a:spAutoFit/>
          </a:bodyPr>
          <a:lstStyle/>
          <a:p>
            <a:r>
              <a:rPr lang="en-US" sz="1600" b="1" dirty="0"/>
              <a:t>Integration of the local motion</a:t>
            </a:r>
          </a:p>
          <a:p>
            <a:endParaRPr lang="en-US" sz="1600" dirty="0"/>
          </a:p>
          <a:p>
            <a:pPr marL="285750" indent="-285750">
              <a:buFont typeface="Arial" panose="020B0604020202020204" pitchFamily="34" charset="0"/>
              <a:buChar char="•"/>
            </a:pPr>
            <a:r>
              <a:rPr lang="en-US" sz="1600" dirty="0"/>
              <a:t>Intersection of constraints (</a:t>
            </a:r>
            <a:r>
              <a:rPr lang="en-US" sz="1600" dirty="0" err="1"/>
              <a:t>Simoncelli</a:t>
            </a:r>
            <a:r>
              <a:rPr lang="en-US" sz="1600" dirty="0"/>
              <a:t> and Heeger,1998)</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Drifting </a:t>
            </a:r>
            <a:r>
              <a:rPr lang="en-US" sz="1600" dirty="0" err="1"/>
              <a:t>Gabors</a:t>
            </a:r>
            <a:r>
              <a:rPr lang="en-US" sz="1600" dirty="0"/>
              <a:t> Stimuli – Consistent with IOC solution (Amano et al., 2009 )</a:t>
            </a:r>
          </a:p>
        </p:txBody>
      </p:sp>
      <p:sp>
        <p:nvSpPr>
          <p:cNvPr id="5" name="TextBox 4">
            <a:extLst>
              <a:ext uri="{FF2B5EF4-FFF2-40B4-BE49-F238E27FC236}">
                <a16:creationId xmlns:a16="http://schemas.microsoft.com/office/drawing/2014/main" id="{E6D3E991-005C-6D26-EB9B-E07772E4469E}"/>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165178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6" grpId="0"/>
      <p:bldP spid="27" grpId="0"/>
      <p:bldP spid="44" grpId="0"/>
      <p:bldP spid="45" grpId="0"/>
      <p:bldP spid="46"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a:t>
            </a:r>
          </a:p>
        </p:txBody>
      </p:sp>
      <p:sp>
        <p:nvSpPr>
          <p:cNvPr id="3" name="TextBox 2">
            <a:extLst>
              <a:ext uri="{FF2B5EF4-FFF2-40B4-BE49-F238E27FC236}">
                <a16:creationId xmlns:a16="http://schemas.microsoft.com/office/drawing/2014/main" id="{4B348BF8-7031-9E15-D420-3F6575BD0046}"/>
              </a:ext>
            </a:extLst>
          </p:cNvPr>
          <p:cNvSpPr txBox="1"/>
          <p:nvPr/>
        </p:nvSpPr>
        <p:spPr>
          <a:xfrm>
            <a:off x="1297502" y="1000212"/>
            <a:ext cx="7299649" cy="369332"/>
          </a:xfrm>
          <a:prstGeom prst="rect">
            <a:avLst/>
          </a:prstGeom>
          <a:noFill/>
        </p:spPr>
        <p:txBody>
          <a:bodyPr wrap="square">
            <a:spAutoFit/>
          </a:bodyPr>
          <a:lstStyle/>
          <a:p>
            <a:r>
              <a:rPr lang="en-US" u="sng" dirty="0">
                <a:solidFill>
                  <a:srgbClr val="222222"/>
                </a:solidFill>
              </a:rPr>
              <a:t>2. Template Integration Model</a:t>
            </a:r>
            <a:endParaRPr lang="en-US" u="sng" dirty="0"/>
          </a:p>
        </p:txBody>
      </p:sp>
      <p:sp>
        <p:nvSpPr>
          <p:cNvPr id="4" name="TextBox 3">
            <a:extLst>
              <a:ext uri="{FF2B5EF4-FFF2-40B4-BE49-F238E27FC236}">
                <a16:creationId xmlns:a16="http://schemas.microsoft.com/office/drawing/2014/main" id="{6DAD94C7-54A1-9604-5CF8-78F0EEA81389}"/>
              </a:ext>
            </a:extLst>
          </p:cNvPr>
          <p:cNvSpPr txBox="1"/>
          <p:nvPr/>
        </p:nvSpPr>
        <p:spPr>
          <a:xfrm>
            <a:off x="2261120" y="3130081"/>
            <a:ext cx="4113560" cy="369332"/>
          </a:xfrm>
          <a:prstGeom prst="rect">
            <a:avLst/>
          </a:prstGeom>
          <a:noFill/>
        </p:spPr>
        <p:txBody>
          <a:bodyPr wrap="square">
            <a:spAutoFit/>
          </a:bodyPr>
          <a:lstStyle/>
          <a:p>
            <a:r>
              <a:rPr lang="en-US" b="1" dirty="0"/>
              <a:t>V1 Population Motion Energy Response</a:t>
            </a:r>
          </a:p>
        </p:txBody>
      </p:sp>
      <p:sp>
        <p:nvSpPr>
          <p:cNvPr id="5" name="TextBox 4">
            <a:extLst>
              <a:ext uri="{FF2B5EF4-FFF2-40B4-BE49-F238E27FC236}">
                <a16:creationId xmlns:a16="http://schemas.microsoft.com/office/drawing/2014/main" id="{12E67B7A-20A9-ED97-02DA-0EB4BBBF8643}"/>
              </a:ext>
            </a:extLst>
          </p:cNvPr>
          <p:cNvSpPr txBox="1"/>
          <p:nvPr/>
        </p:nvSpPr>
        <p:spPr>
          <a:xfrm>
            <a:off x="7720626" y="3094218"/>
            <a:ext cx="4113560" cy="369332"/>
          </a:xfrm>
          <a:prstGeom prst="rect">
            <a:avLst/>
          </a:prstGeom>
          <a:noFill/>
        </p:spPr>
        <p:txBody>
          <a:bodyPr wrap="square">
            <a:spAutoFit/>
          </a:bodyPr>
          <a:lstStyle/>
          <a:p>
            <a:r>
              <a:rPr lang="en-US" b="1" dirty="0"/>
              <a:t>MT Population Motion Energy Response</a:t>
            </a:r>
          </a:p>
        </p:txBody>
      </p:sp>
      <p:pic>
        <p:nvPicPr>
          <p:cNvPr id="7" name="Picture 6">
            <a:extLst>
              <a:ext uri="{FF2B5EF4-FFF2-40B4-BE49-F238E27FC236}">
                <a16:creationId xmlns:a16="http://schemas.microsoft.com/office/drawing/2014/main" id="{4929D855-5F27-AE0B-6381-1FB8854AB0FC}"/>
              </a:ext>
            </a:extLst>
          </p:cNvPr>
          <p:cNvPicPr>
            <a:picLocks noChangeAspect="1"/>
          </p:cNvPicPr>
          <p:nvPr/>
        </p:nvPicPr>
        <p:blipFill rotWithShape="1">
          <a:blip r:embed="rId2">
            <a:extLst>
              <a:ext uri="{28A0092B-C50C-407E-A947-70E740481C1C}">
                <a14:useLocalDpi xmlns:a14="http://schemas.microsoft.com/office/drawing/2010/main" val="0"/>
              </a:ext>
            </a:extLst>
          </a:blip>
          <a:srcRect l="3556" t="3828" r="3440" b="4165"/>
          <a:stretch/>
        </p:blipFill>
        <p:spPr>
          <a:xfrm>
            <a:off x="1073259" y="1916187"/>
            <a:ext cx="1304064" cy="1297249"/>
          </a:xfrm>
          <a:prstGeom prst="ellipse">
            <a:avLst/>
          </a:prstGeom>
        </p:spPr>
      </p:pic>
      <p:pic>
        <p:nvPicPr>
          <p:cNvPr id="8" name="Picture 7">
            <a:extLst>
              <a:ext uri="{FF2B5EF4-FFF2-40B4-BE49-F238E27FC236}">
                <a16:creationId xmlns:a16="http://schemas.microsoft.com/office/drawing/2014/main" id="{FBF4E7A9-4021-7620-B609-312FB4CE9641}"/>
              </a:ext>
            </a:extLst>
          </p:cNvPr>
          <p:cNvPicPr>
            <a:picLocks noChangeAspect="1"/>
          </p:cNvPicPr>
          <p:nvPr/>
        </p:nvPicPr>
        <p:blipFill>
          <a:blip r:embed="rId3"/>
          <a:stretch>
            <a:fillRect/>
          </a:stretch>
        </p:blipFill>
        <p:spPr>
          <a:xfrm>
            <a:off x="811995" y="3649779"/>
            <a:ext cx="769934" cy="577451"/>
          </a:xfrm>
          <a:prstGeom prst="rect">
            <a:avLst/>
          </a:prstGeom>
        </p:spPr>
      </p:pic>
      <p:pic>
        <p:nvPicPr>
          <p:cNvPr id="9" name="Picture 8">
            <a:extLst>
              <a:ext uri="{FF2B5EF4-FFF2-40B4-BE49-F238E27FC236}">
                <a16:creationId xmlns:a16="http://schemas.microsoft.com/office/drawing/2014/main" id="{98D41F82-4801-AC81-CC60-3F1A96C51136}"/>
              </a:ext>
            </a:extLst>
          </p:cNvPr>
          <p:cNvPicPr>
            <a:picLocks noChangeAspect="1"/>
          </p:cNvPicPr>
          <p:nvPr/>
        </p:nvPicPr>
        <p:blipFill>
          <a:blip r:embed="rId4"/>
          <a:stretch>
            <a:fillRect/>
          </a:stretch>
        </p:blipFill>
        <p:spPr>
          <a:xfrm>
            <a:off x="1376184" y="3644800"/>
            <a:ext cx="769934" cy="577451"/>
          </a:xfrm>
          <a:prstGeom prst="rect">
            <a:avLst/>
          </a:prstGeom>
        </p:spPr>
      </p:pic>
      <p:pic>
        <p:nvPicPr>
          <p:cNvPr id="10" name="Picture 9">
            <a:extLst>
              <a:ext uri="{FF2B5EF4-FFF2-40B4-BE49-F238E27FC236}">
                <a16:creationId xmlns:a16="http://schemas.microsoft.com/office/drawing/2014/main" id="{EAFBAD7C-7C3B-5079-D411-BF4E2EA93B3C}"/>
              </a:ext>
            </a:extLst>
          </p:cNvPr>
          <p:cNvPicPr>
            <a:picLocks noChangeAspect="1"/>
          </p:cNvPicPr>
          <p:nvPr/>
        </p:nvPicPr>
        <p:blipFill>
          <a:blip r:embed="rId5"/>
          <a:stretch>
            <a:fillRect/>
          </a:stretch>
        </p:blipFill>
        <p:spPr>
          <a:xfrm>
            <a:off x="811995" y="4234615"/>
            <a:ext cx="769934" cy="577450"/>
          </a:xfrm>
          <a:prstGeom prst="rect">
            <a:avLst/>
          </a:prstGeom>
        </p:spPr>
      </p:pic>
      <p:pic>
        <p:nvPicPr>
          <p:cNvPr id="11" name="Picture 10">
            <a:extLst>
              <a:ext uri="{FF2B5EF4-FFF2-40B4-BE49-F238E27FC236}">
                <a16:creationId xmlns:a16="http://schemas.microsoft.com/office/drawing/2014/main" id="{9DA4BA36-DC65-199B-411A-43104C2413F8}"/>
              </a:ext>
            </a:extLst>
          </p:cNvPr>
          <p:cNvPicPr>
            <a:picLocks noChangeAspect="1"/>
          </p:cNvPicPr>
          <p:nvPr/>
        </p:nvPicPr>
        <p:blipFill>
          <a:blip r:embed="rId6"/>
          <a:stretch>
            <a:fillRect/>
          </a:stretch>
        </p:blipFill>
        <p:spPr>
          <a:xfrm>
            <a:off x="811995" y="5373716"/>
            <a:ext cx="769934" cy="577451"/>
          </a:xfrm>
          <a:prstGeom prst="rect">
            <a:avLst/>
          </a:prstGeom>
        </p:spPr>
      </p:pic>
      <p:pic>
        <p:nvPicPr>
          <p:cNvPr id="12" name="Picture 11">
            <a:extLst>
              <a:ext uri="{FF2B5EF4-FFF2-40B4-BE49-F238E27FC236}">
                <a16:creationId xmlns:a16="http://schemas.microsoft.com/office/drawing/2014/main" id="{6237A5AB-8463-9699-FAD4-4D8BA73635D5}"/>
              </a:ext>
            </a:extLst>
          </p:cNvPr>
          <p:cNvPicPr>
            <a:picLocks noChangeAspect="1"/>
          </p:cNvPicPr>
          <p:nvPr/>
        </p:nvPicPr>
        <p:blipFill>
          <a:blip r:embed="rId7"/>
          <a:stretch>
            <a:fillRect/>
          </a:stretch>
        </p:blipFill>
        <p:spPr>
          <a:xfrm>
            <a:off x="836363" y="4832817"/>
            <a:ext cx="721198" cy="540899"/>
          </a:xfrm>
          <a:prstGeom prst="rect">
            <a:avLst/>
          </a:prstGeom>
        </p:spPr>
      </p:pic>
      <p:sp>
        <p:nvSpPr>
          <p:cNvPr id="13" name="TextBox 12">
            <a:extLst>
              <a:ext uri="{FF2B5EF4-FFF2-40B4-BE49-F238E27FC236}">
                <a16:creationId xmlns:a16="http://schemas.microsoft.com/office/drawing/2014/main" id="{F4D398D9-AB39-505F-FE2F-295E9E81C9E9}"/>
              </a:ext>
            </a:extLst>
          </p:cNvPr>
          <p:cNvSpPr txBox="1"/>
          <p:nvPr/>
        </p:nvSpPr>
        <p:spPr>
          <a:xfrm>
            <a:off x="1501415" y="3406090"/>
            <a:ext cx="549509" cy="307777"/>
          </a:xfrm>
          <a:prstGeom prst="rect">
            <a:avLst/>
          </a:prstGeom>
          <a:noFill/>
        </p:spPr>
        <p:txBody>
          <a:bodyPr wrap="square">
            <a:spAutoFit/>
          </a:bodyPr>
          <a:lstStyle/>
          <a:p>
            <a:r>
              <a:rPr lang="en-US" sz="1400" u="sng" dirty="0"/>
              <a:t>Even</a:t>
            </a:r>
          </a:p>
        </p:txBody>
      </p:sp>
      <p:sp>
        <p:nvSpPr>
          <p:cNvPr id="14" name="TextBox 13">
            <a:extLst>
              <a:ext uri="{FF2B5EF4-FFF2-40B4-BE49-F238E27FC236}">
                <a16:creationId xmlns:a16="http://schemas.microsoft.com/office/drawing/2014/main" id="{24F68168-2976-5E6D-6B9D-B037338799CE}"/>
              </a:ext>
            </a:extLst>
          </p:cNvPr>
          <p:cNvSpPr txBox="1"/>
          <p:nvPr/>
        </p:nvSpPr>
        <p:spPr>
          <a:xfrm>
            <a:off x="956742" y="3416466"/>
            <a:ext cx="674740" cy="307777"/>
          </a:xfrm>
          <a:prstGeom prst="rect">
            <a:avLst/>
          </a:prstGeom>
          <a:noFill/>
        </p:spPr>
        <p:txBody>
          <a:bodyPr wrap="square">
            <a:spAutoFit/>
          </a:bodyPr>
          <a:lstStyle/>
          <a:p>
            <a:r>
              <a:rPr lang="en-US" sz="1400" u="sng" dirty="0"/>
              <a:t>Odd</a:t>
            </a:r>
          </a:p>
        </p:txBody>
      </p:sp>
      <p:grpSp>
        <p:nvGrpSpPr>
          <p:cNvPr id="15" name="Group 14">
            <a:extLst>
              <a:ext uri="{FF2B5EF4-FFF2-40B4-BE49-F238E27FC236}">
                <a16:creationId xmlns:a16="http://schemas.microsoft.com/office/drawing/2014/main" id="{59280BFB-9214-A8D9-7B9E-6922D474D3A5}"/>
              </a:ext>
            </a:extLst>
          </p:cNvPr>
          <p:cNvGrpSpPr/>
          <p:nvPr/>
        </p:nvGrpSpPr>
        <p:grpSpPr>
          <a:xfrm>
            <a:off x="6215352" y="3523117"/>
            <a:ext cx="2511590" cy="3263381"/>
            <a:chOff x="5945788" y="3013612"/>
            <a:chExt cx="2511590" cy="3263381"/>
          </a:xfrm>
        </p:grpSpPr>
        <p:sp>
          <p:nvSpPr>
            <p:cNvPr id="16" name="TextBox 15">
              <a:extLst>
                <a:ext uri="{FF2B5EF4-FFF2-40B4-BE49-F238E27FC236}">
                  <a16:creationId xmlns:a16="http://schemas.microsoft.com/office/drawing/2014/main" id="{2EB67C9B-E986-DA19-D50E-C72D543241E5}"/>
                </a:ext>
              </a:extLst>
            </p:cNvPr>
            <p:cNvSpPr txBox="1"/>
            <p:nvPr/>
          </p:nvSpPr>
          <p:spPr>
            <a:xfrm rot="16200000">
              <a:off x="5171547" y="3947182"/>
              <a:ext cx="2236471" cy="369332"/>
            </a:xfrm>
            <a:prstGeom prst="rect">
              <a:avLst/>
            </a:prstGeom>
            <a:noFill/>
          </p:spPr>
          <p:txBody>
            <a:bodyPr wrap="square">
              <a:spAutoFit/>
            </a:bodyPr>
            <a:lstStyle/>
            <a:p>
              <a:r>
                <a:rPr lang="en-US" b="1" dirty="0"/>
                <a:t>MT Receptive Fields</a:t>
              </a:r>
              <a:endParaRPr lang="en-US" dirty="0"/>
            </a:p>
          </p:txBody>
        </p:sp>
        <p:grpSp>
          <p:nvGrpSpPr>
            <p:cNvPr id="17" name="Group 16">
              <a:extLst>
                <a:ext uri="{FF2B5EF4-FFF2-40B4-BE49-F238E27FC236}">
                  <a16:creationId xmlns:a16="http://schemas.microsoft.com/office/drawing/2014/main" id="{F2BAB55D-DE8F-5A3D-EE27-159EE2695503}"/>
                </a:ext>
              </a:extLst>
            </p:cNvPr>
            <p:cNvGrpSpPr/>
            <p:nvPr/>
          </p:nvGrpSpPr>
          <p:grpSpPr>
            <a:xfrm>
              <a:off x="5945788" y="3114737"/>
              <a:ext cx="2511590" cy="3162256"/>
              <a:chOff x="5945788" y="3114737"/>
              <a:chExt cx="2511590" cy="3162256"/>
            </a:xfrm>
          </p:grpSpPr>
          <p:sp>
            <p:nvSpPr>
              <p:cNvPr id="44" name="TextBox 43">
                <a:extLst>
                  <a:ext uri="{FF2B5EF4-FFF2-40B4-BE49-F238E27FC236}">
                    <a16:creationId xmlns:a16="http://schemas.microsoft.com/office/drawing/2014/main" id="{25842302-C2C8-3B20-D692-00F95754A795}"/>
                  </a:ext>
                </a:extLst>
              </p:cNvPr>
              <p:cNvSpPr txBox="1"/>
              <p:nvPr/>
            </p:nvSpPr>
            <p:spPr>
              <a:xfrm>
                <a:off x="5945788" y="5969216"/>
                <a:ext cx="2511590" cy="307777"/>
              </a:xfrm>
              <a:prstGeom prst="rect">
                <a:avLst/>
              </a:prstGeom>
              <a:noFill/>
            </p:spPr>
            <p:txBody>
              <a:bodyPr wrap="square">
                <a:spAutoFit/>
              </a:bodyPr>
              <a:lstStyle/>
              <a:p>
                <a:r>
                  <a:rPr lang="en-US" sz="1400" u="sng" dirty="0"/>
                  <a:t>Speed and Direction Tuning</a:t>
                </a:r>
              </a:p>
            </p:txBody>
          </p:sp>
          <p:pic>
            <p:nvPicPr>
              <p:cNvPr id="45" name="Picture 44">
                <a:extLst>
                  <a:ext uri="{FF2B5EF4-FFF2-40B4-BE49-F238E27FC236}">
                    <a16:creationId xmlns:a16="http://schemas.microsoft.com/office/drawing/2014/main" id="{04E0371C-A147-CA1C-6459-B6059C841444}"/>
                  </a:ext>
                </a:extLst>
              </p:cNvPr>
              <p:cNvPicPr>
                <a:picLocks noChangeAspect="1"/>
              </p:cNvPicPr>
              <p:nvPr/>
            </p:nvPicPr>
            <p:blipFill>
              <a:blip r:embed="rId8"/>
              <a:stretch>
                <a:fillRect/>
              </a:stretch>
            </p:blipFill>
            <p:spPr>
              <a:xfrm>
                <a:off x="6303548" y="3114737"/>
                <a:ext cx="813830" cy="610373"/>
              </a:xfrm>
              <a:prstGeom prst="rect">
                <a:avLst/>
              </a:prstGeom>
            </p:spPr>
          </p:pic>
          <p:pic>
            <p:nvPicPr>
              <p:cNvPr id="46" name="Picture 45">
                <a:extLst>
                  <a:ext uri="{FF2B5EF4-FFF2-40B4-BE49-F238E27FC236}">
                    <a16:creationId xmlns:a16="http://schemas.microsoft.com/office/drawing/2014/main" id="{5F32CCEB-FE22-C96A-405D-B77F8DED46BA}"/>
                  </a:ext>
                </a:extLst>
              </p:cNvPr>
              <p:cNvPicPr>
                <a:picLocks noChangeAspect="1"/>
              </p:cNvPicPr>
              <p:nvPr/>
            </p:nvPicPr>
            <p:blipFill>
              <a:blip r:embed="rId9"/>
              <a:stretch>
                <a:fillRect/>
              </a:stretch>
            </p:blipFill>
            <p:spPr>
              <a:xfrm>
                <a:off x="6303548" y="3692187"/>
                <a:ext cx="813830" cy="610373"/>
              </a:xfrm>
              <a:prstGeom prst="rect">
                <a:avLst/>
              </a:prstGeom>
            </p:spPr>
          </p:pic>
          <p:pic>
            <p:nvPicPr>
              <p:cNvPr id="47" name="Picture 46">
                <a:extLst>
                  <a:ext uri="{FF2B5EF4-FFF2-40B4-BE49-F238E27FC236}">
                    <a16:creationId xmlns:a16="http://schemas.microsoft.com/office/drawing/2014/main" id="{67F69FA3-428D-DEA8-F300-645923D02B14}"/>
                  </a:ext>
                </a:extLst>
              </p:cNvPr>
              <p:cNvPicPr>
                <a:picLocks noChangeAspect="1"/>
              </p:cNvPicPr>
              <p:nvPr/>
            </p:nvPicPr>
            <p:blipFill>
              <a:blip r:embed="rId10"/>
              <a:stretch>
                <a:fillRect/>
              </a:stretch>
            </p:blipFill>
            <p:spPr>
              <a:xfrm>
                <a:off x="6303548" y="4229293"/>
                <a:ext cx="813830" cy="610373"/>
              </a:xfrm>
              <a:prstGeom prst="rect">
                <a:avLst/>
              </a:prstGeom>
            </p:spPr>
          </p:pic>
          <p:pic>
            <p:nvPicPr>
              <p:cNvPr id="48" name="Picture 47">
                <a:extLst>
                  <a:ext uri="{FF2B5EF4-FFF2-40B4-BE49-F238E27FC236}">
                    <a16:creationId xmlns:a16="http://schemas.microsoft.com/office/drawing/2014/main" id="{820FECC0-F65D-9B2B-48B3-2238655A439E}"/>
                  </a:ext>
                </a:extLst>
              </p:cNvPr>
              <p:cNvPicPr>
                <a:picLocks noChangeAspect="1"/>
              </p:cNvPicPr>
              <p:nvPr/>
            </p:nvPicPr>
            <p:blipFill>
              <a:blip r:embed="rId11"/>
              <a:stretch>
                <a:fillRect/>
              </a:stretch>
            </p:blipFill>
            <p:spPr>
              <a:xfrm>
                <a:off x="6315753" y="4752019"/>
                <a:ext cx="813830" cy="610373"/>
              </a:xfrm>
              <a:prstGeom prst="rect">
                <a:avLst/>
              </a:prstGeom>
            </p:spPr>
          </p:pic>
          <p:pic>
            <p:nvPicPr>
              <p:cNvPr id="49" name="Picture 48">
                <a:extLst>
                  <a:ext uri="{FF2B5EF4-FFF2-40B4-BE49-F238E27FC236}">
                    <a16:creationId xmlns:a16="http://schemas.microsoft.com/office/drawing/2014/main" id="{CAA5B8E2-9D7D-7C14-9756-4B59862F784D}"/>
                  </a:ext>
                </a:extLst>
              </p:cNvPr>
              <p:cNvPicPr>
                <a:picLocks noChangeAspect="1"/>
              </p:cNvPicPr>
              <p:nvPr/>
            </p:nvPicPr>
            <p:blipFill>
              <a:blip r:embed="rId12"/>
              <a:stretch>
                <a:fillRect/>
              </a:stretch>
            </p:blipFill>
            <p:spPr>
              <a:xfrm>
                <a:off x="6322614" y="5273788"/>
                <a:ext cx="790264" cy="592698"/>
              </a:xfrm>
              <a:prstGeom prst="rect">
                <a:avLst/>
              </a:prstGeom>
            </p:spPr>
          </p:pic>
          <p:pic>
            <p:nvPicPr>
              <p:cNvPr id="50" name="Picture 49">
                <a:extLst>
                  <a:ext uri="{FF2B5EF4-FFF2-40B4-BE49-F238E27FC236}">
                    <a16:creationId xmlns:a16="http://schemas.microsoft.com/office/drawing/2014/main" id="{869BE06E-2307-26B1-9831-A64511B12FF1}"/>
                  </a:ext>
                </a:extLst>
              </p:cNvPr>
              <p:cNvPicPr>
                <a:picLocks noChangeAspect="1"/>
              </p:cNvPicPr>
              <p:nvPr/>
            </p:nvPicPr>
            <p:blipFill>
              <a:blip r:embed="rId13"/>
              <a:stretch>
                <a:fillRect/>
              </a:stretch>
            </p:blipFill>
            <p:spPr>
              <a:xfrm>
                <a:off x="6880137" y="3122537"/>
                <a:ext cx="790264" cy="592698"/>
              </a:xfrm>
              <a:prstGeom prst="rect">
                <a:avLst/>
              </a:prstGeom>
            </p:spPr>
          </p:pic>
          <p:pic>
            <p:nvPicPr>
              <p:cNvPr id="51" name="Picture 50">
                <a:extLst>
                  <a:ext uri="{FF2B5EF4-FFF2-40B4-BE49-F238E27FC236}">
                    <a16:creationId xmlns:a16="http://schemas.microsoft.com/office/drawing/2014/main" id="{4CE8E438-57F8-3CC7-C770-F3B9477ED5A0}"/>
                  </a:ext>
                </a:extLst>
              </p:cNvPr>
              <p:cNvPicPr>
                <a:picLocks noChangeAspect="1"/>
              </p:cNvPicPr>
              <p:nvPr/>
            </p:nvPicPr>
            <p:blipFill>
              <a:blip r:embed="rId14"/>
              <a:stretch>
                <a:fillRect/>
              </a:stretch>
            </p:blipFill>
            <p:spPr>
              <a:xfrm>
                <a:off x="6880137" y="3662096"/>
                <a:ext cx="813830" cy="610373"/>
              </a:xfrm>
              <a:prstGeom prst="rect">
                <a:avLst/>
              </a:prstGeom>
            </p:spPr>
          </p:pic>
          <p:pic>
            <p:nvPicPr>
              <p:cNvPr id="52" name="Picture 51">
                <a:extLst>
                  <a:ext uri="{FF2B5EF4-FFF2-40B4-BE49-F238E27FC236}">
                    <a16:creationId xmlns:a16="http://schemas.microsoft.com/office/drawing/2014/main" id="{86B6C74E-7366-A65D-AE4F-324CB1108B96}"/>
                  </a:ext>
                </a:extLst>
              </p:cNvPr>
              <p:cNvPicPr>
                <a:picLocks noChangeAspect="1"/>
              </p:cNvPicPr>
              <p:nvPr/>
            </p:nvPicPr>
            <p:blipFill>
              <a:blip r:embed="rId15"/>
              <a:stretch>
                <a:fillRect/>
              </a:stretch>
            </p:blipFill>
            <p:spPr>
              <a:xfrm>
                <a:off x="6880137" y="4211420"/>
                <a:ext cx="790264" cy="592698"/>
              </a:xfrm>
              <a:prstGeom prst="rect">
                <a:avLst/>
              </a:prstGeom>
            </p:spPr>
          </p:pic>
          <p:pic>
            <p:nvPicPr>
              <p:cNvPr id="53" name="Picture 52">
                <a:extLst>
                  <a:ext uri="{FF2B5EF4-FFF2-40B4-BE49-F238E27FC236}">
                    <a16:creationId xmlns:a16="http://schemas.microsoft.com/office/drawing/2014/main" id="{DDC6079F-DA37-6159-CB72-AC256FEBE559}"/>
                  </a:ext>
                </a:extLst>
              </p:cNvPr>
              <p:cNvPicPr>
                <a:picLocks noChangeAspect="1"/>
              </p:cNvPicPr>
              <p:nvPr/>
            </p:nvPicPr>
            <p:blipFill>
              <a:blip r:embed="rId16"/>
              <a:stretch>
                <a:fillRect/>
              </a:stretch>
            </p:blipFill>
            <p:spPr>
              <a:xfrm>
                <a:off x="6901560" y="4758779"/>
                <a:ext cx="790264" cy="592698"/>
              </a:xfrm>
              <a:prstGeom prst="rect">
                <a:avLst/>
              </a:prstGeom>
            </p:spPr>
          </p:pic>
          <p:pic>
            <p:nvPicPr>
              <p:cNvPr id="54" name="Picture 53">
                <a:extLst>
                  <a:ext uri="{FF2B5EF4-FFF2-40B4-BE49-F238E27FC236}">
                    <a16:creationId xmlns:a16="http://schemas.microsoft.com/office/drawing/2014/main" id="{0E405818-01F2-59D1-E841-E78913B2EB83}"/>
                  </a:ext>
                </a:extLst>
              </p:cNvPr>
              <p:cNvPicPr>
                <a:picLocks noChangeAspect="1"/>
              </p:cNvPicPr>
              <p:nvPr/>
            </p:nvPicPr>
            <p:blipFill>
              <a:blip r:embed="rId17"/>
              <a:stretch>
                <a:fillRect/>
              </a:stretch>
            </p:blipFill>
            <p:spPr>
              <a:xfrm>
                <a:off x="6895995" y="5275168"/>
                <a:ext cx="813830" cy="610373"/>
              </a:xfrm>
              <a:prstGeom prst="rect">
                <a:avLst/>
              </a:prstGeom>
            </p:spPr>
          </p:pic>
        </p:grpSp>
      </p:grpSp>
      <p:pic>
        <p:nvPicPr>
          <p:cNvPr id="55" name="Picture 54">
            <a:extLst>
              <a:ext uri="{FF2B5EF4-FFF2-40B4-BE49-F238E27FC236}">
                <a16:creationId xmlns:a16="http://schemas.microsoft.com/office/drawing/2014/main" id="{45BF7BED-489E-EFF0-D110-3BF86615ECDC}"/>
              </a:ext>
            </a:extLst>
          </p:cNvPr>
          <p:cNvPicPr>
            <a:picLocks noChangeAspect="1"/>
          </p:cNvPicPr>
          <p:nvPr/>
        </p:nvPicPr>
        <p:blipFill>
          <a:blip r:embed="rId18"/>
          <a:stretch>
            <a:fillRect/>
          </a:stretch>
        </p:blipFill>
        <p:spPr>
          <a:xfrm>
            <a:off x="8500510" y="3670304"/>
            <a:ext cx="3044694" cy="2283521"/>
          </a:xfrm>
          <a:prstGeom prst="rect">
            <a:avLst/>
          </a:prstGeom>
        </p:spPr>
      </p:pic>
      <p:pic>
        <p:nvPicPr>
          <p:cNvPr id="56" name="Picture 55">
            <a:extLst>
              <a:ext uri="{FF2B5EF4-FFF2-40B4-BE49-F238E27FC236}">
                <a16:creationId xmlns:a16="http://schemas.microsoft.com/office/drawing/2014/main" id="{E85F9939-773C-9F54-889E-684E24C425A9}"/>
              </a:ext>
            </a:extLst>
          </p:cNvPr>
          <p:cNvPicPr>
            <a:picLocks noChangeAspect="1"/>
          </p:cNvPicPr>
          <p:nvPr/>
        </p:nvPicPr>
        <p:blipFill>
          <a:blip r:embed="rId19"/>
          <a:stretch>
            <a:fillRect/>
          </a:stretch>
        </p:blipFill>
        <p:spPr>
          <a:xfrm>
            <a:off x="2593537" y="3632042"/>
            <a:ext cx="3044695" cy="2283521"/>
          </a:xfrm>
          <a:prstGeom prst="rect">
            <a:avLst/>
          </a:prstGeom>
        </p:spPr>
      </p:pic>
      <p:sp>
        <p:nvSpPr>
          <p:cNvPr id="58" name="TextBox 57">
            <a:extLst>
              <a:ext uri="{FF2B5EF4-FFF2-40B4-BE49-F238E27FC236}">
                <a16:creationId xmlns:a16="http://schemas.microsoft.com/office/drawing/2014/main" id="{088D70D7-4C8A-E8BF-9796-126B1AAAAD0F}"/>
              </a:ext>
            </a:extLst>
          </p:cNvPr>
          <p:cNvSpPr txBox="1"/>
          <p:nvPr/>
        </p:nvSpPr>
        <p:spPr>
          <a:xfrm>
            <a:off x="2401654" y="2325316"/>
            <a:ext cx="2517850" cy="338554"/>
          </a:xfrm>
          <a:prstGeom prst="rect">
            <a:avLst/>
          </a:prstGeom>
          <a:noFill/>
        </p:spPr>
        <p:txBody>
          <a:bodyPr wrap="square">
            <a:spAutoFit/>
          </a:bodyPr>
          <a:lstStyle/>
          <a:p>
            <a:r>
              <a:rPr lang="en-US" sz="1600" dirty="0"/>
              <a:t>Whole Stim (640 </a:t>
            </a:r>
            <a:r>
              <a:rPr lang="en-US" sz="1600" dirty="0" err="1"/>
              <a:t>Gabors</a:t>
            </a:r>
            <a:r>
              <a:rPr lang="en-US" sz="1600" dirty="0"/>
              <a:t>)</a:t>
            </a:r>
          </a:p>
        </p:txBody>
      </p:sp>
      <p:sp>
        <p:nvSpPr>
          <p:cNvPr id="60" name="TextBox 59">
            <a:extLst>
              <a:ext uri="{FF2B5EF4-FFF2-40B4-BE49-F238E27FC236}">
                <a16:creationId xmlns:a16="http://schemas.microsoft.com/office/drawing/2014/main" id="{341740ED-C12B-4DA6-C606-397735C5F8DE}"/>
              </a:ext>
            </a:extLst>
          </p:cNvPr>
          <p:cNvSpPr txBox="1"/>
          <p:nvPr/>
        </p:nvSpPr>
        <p:spPr>
          <a:xfrm rot="16200000">
            <a:off x="-471391" y="4456687"/>
            <a:ext cx="2236471" cy="369332"/>
          </a:xfrm>
          <a:prstGeom prst="rect">
            <a:avLst/>
          </a:prstGeom>
          <a:noFill/>
        </p:spPr>
        <p:txBody>
          <a:bodyPr wrap="square">
            <a:spAutoFit/>
          </a:bodyPr>
          <a:lstStyle/>
          <a:p>
            <a:r>
              <a:rPr lang="en-US" b="1" dirty="0"/>
              <a:t>V1 Receptive Fields</a:t>
            </a:r>
            <a:endParaRPr lang="en-US" dirty="0"/>
          </a:p>
        </p:txBody>
      </p:sp>
      <p:sp>
        <p:nvSpPr>
          <p:cNvPr id="61" name="TextBox 60">
            <a:extLst>
              <a:ext uri="{FF2B5EF4-FFF2-40B4-BE49-F238E27FC236}">
                <a16:creationId xmlns:a16="http://schemas.microsoft.com/office/drawing/2014/main" id="{141D30CF-1D0B-D03E-5271-9A8ED5F1918F}"/>
              </a:ext>
            </a:extLst>
          </p:cNvPr>
          <p:cNvSpPr txBox="1"/>
          <p:nvPr/>
        </p:nvSpPr>
        <p:spPr>
          <a:xfrm>
            <a:off x="375687" y="6030272"/>
            <a:ext cx="2511590" cy="307777"/>
          </a:xfrm>
          <a:prstGeom prst="rect">
            <a:avLst/>
          </a:prstGeom>
          <a:noFill/>
        </p:spPr>
        <p:txBody>
          <a:bodyPr wrap="square">
            <a:spAutoFit/>
          </a:bodyPr>
          <a:lstStyle/>
          <a:p>
            <a:r>
              <a:rPr lang="en-US" sz="1400" u="sng" dirty="0"/>
              <a:t>Speed and Direction Tuning</a:t>
            </a:r>
          </a:p>
        </p:txBody>
      </p:sp>
      <p:sp>
        <p:nvSpPr>
          <p:cNvPr id="62" name="TextBox 61">
            <a:extLst>
              <a:ext uri="{FF2B5EF4-FFF2-40B4-BE49-F238E27FC236}">
                <a16:creationId xmlns:a16="http://schemas.microsoft.com/office/drawing/2014/main" id="{6332D4E1-347F-243E-33D0-4460CEC60323}"/>
              </a:ext>
            </a:extLst>
          </p:cNvPr>
          <p:cNvSpPr txBox="1"/>
          <p:nvPr/>
        </p:nvSpPr>
        <p:spPr>
          <a:xfrm>
            <a:off x="1375036" y="1479469"/>
            <a:ext cx="2638699" cy="338554"/>
          </a:xfrm>
          <a:prstGeom prst="rect">
            <a:avLst/>
          </a:prstGeom>
          <a:noFill/>
        </p:spPr>
        <p:txBody>
          <a:bodyPr wrap="square">
            <a:spAutoFit/>
          </a:bodyPr>
          <a:lstStyle/>
          <a:p>
            <a:r>
              <a:rPr lang="en-US" sz="1600" dirty="0">
                <a:solidFill>
                  <a:srgbClr val="FF0000"/>
                </a:solidFill>
              </a:rPr>
              <a:t>(</a:t>
            </a:r>
            <a:r>
              <a:rPr lang="en-US" sz="1600" dirty="0" err="1">
                <a:solidFill>
                  <a:srgbClr val="FF0000"/>
                </a:solidFill>
              </a:rPr>
              <a:t>i</a:t>
            </a:r>
            <a:r>
              <a:rPr lang="en-US" sz="1600" dirty="0">
                <a:solidFill>
                  <a:srgbClr val="FF0000"/>
                </a:solidFill>
              </a:rPr>
              <a:t>) IOC Solution</a:t>
            </a:r>
          </a:p>
        </p:txBody>
      </p:sp>
      <p:sp>
        <p:nvSpPr>
          <p:cNvPr id="19" name="TextBox 18">
            <a:extLst>
              <a:ext uri="{FF2B5EF4-FFF2-40B4-BE49-F238E27FC236}">
                <a16:creationId xmlns:a16="http://schemas.microsoft.com/office/drawing/2014/main" id="{31A2D5F0-2219-2A66-D8A6-46D219BCAB3F}"/>
              </a:ext>
            </a:extLst>
          </p:cNvPr>
          <p:cNvSpPr txBox="1"/>
          <p:nvPr/>
        </p:nvSpPr>
        <p:spPr>
          <a:xfrm>
            <a:off x="4761851" y="1616889"/>
            <a:ext cx="7477318" cy="1077218"/>
          </a:xfrm>
          <a:prstGeom prst="rect">
            <a:avLst/>
          </a:prstGeom>
          <a:noFill/>
        </p:spPr>
        <p:txBody>
          <a:bodyPr wrap="square">
            <a:spAutoFit/>
          </a:bodyPr>
          <a:lstStyle/>
          <a:p>
            <a:r>
              <a:rPr lang="en-US" sz="1600" b="1" dirty="0"/>
              <a:t>Global vs. local integration </a:t>
            </a:r>
          </a:p>
          <a:p>
            <a:r>
              <a:rPr lang="en-US" sz="1600" dirty="0"/>
              <a:t>(</a:t>
            </a:r>
            <a:r>
              <a:rPr lang="en-US" sz="1600" dirty="0" err="1"/>
              <a:t>Majaj</a:t>
            </a:r>
            <a:r>
              <a:rPr lang="en-US" sz="1600" dirty="0"/>
              <a:t>, Carandini and </a:t>
            </a:r>
            <a:r>
              <a:rPr lang="en-US" sz="1600" dirty="0" err="1"/>
              <a:t>Movshon</a:t>
            </a:r>
            <a:r>
              <a:rPr lang="en-US" sz="1600" dirty="0"/>
              <a:t>, 2007; </a:t>
            </a:r>
            <a:r>
              <a:rPr lang="en-US" sz="1600" dirty="0" err="1"/>
              <a:t>Kumbhani</a:t>
            </a:r>
            <a:r>
              <a:rPr lang="en-US" sz="1600" dirty="0"/>
              <a:t>, El-</a:t>
            </a:r>
            <a:r>
              <a:rPr lang="en-US" sz="1600" dirty="0" err="1"/>
              <a:t>Shamayleh</a:t>
            </a:r>
            <a:r>
              <a:rPr lang="en-US" sz="1600" dirty="0"/>
              <a:t>, and </a:t>
            </a:r>
            <a:r>
              <a:rPr lang="en-US" sz="1600" dirty="0" err="1"/>
              <a:t>Movshon</a:t>
            </a:r>
            <a:r>
              <a:rPr lang="en-US" sz="1600" dirty="0"/>
              <a:t>, 2015)</a:t>
            </a:r>
          </a:p>
          <a:p>
            <a:endParaRPr lang="en-US" sz="1600" dirty="0"/>
          </a:p>
          <a:p>
            <a:pPr marL="285750" indent="-285750">
              <a:buFont typeface="Arial" panose="020B0604020202020204" pitchFamily="34" charset="0"/>
              <a:buChar char="•"/>
            </a:pPr>
            <a:r>
              <a:rPr lang="en-US" sz="1600" dirty="0"/>
              <a:t>We opt for global integration for convenience (limitations of our model)</a:t>
            </a:r>
          </a:p>
        </p:txBody>
      </p:sp>
      <p:sp>
        <p:nvSpPr>
          <p:cNvPr id="18" name="TextBox 17">
            <a:extLst>
              <a:ext uri="{FF2B5EF4-FFF2-40B4-BE49-F238E27FC236}">
                <a16:creationId xmlns:a16="http://schemas.microsoft.com/office/drawing/2014/main" id="{58017EA2-0A58-AA6B-0C80-2697F7AABBED}"/>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411857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a:t>
            </a:r>
          </a:p>
        </p:txBody>
      </p:sp>
      <p:sp>
        <p:nvSpPr>
          <p:cNvPr id="3" name="TextBox 2">
            <a:extLst>
              <a:ext uri="{FF2B5EF4-FFF2-40B4-BE49-F238E27FC236}">
                <a16:creationId xmlns:a16="http://schemas.microsoft.com/office/drawing/2014/main" id="{4B348BF8-7031-9E15-D420-3F6575BD0046}"/>
              </a:ext>
            </a:extLst>
          </p:cNvPr>
          <p:cNvSpPr txBox="1"/>
          <p:nvPr/>
        </p:nvSpPr>
        <p:spPr>
          <a:xfrm>
            <a:off x="1297502" y="1000212"/>
            <a:ext cx="7299649" cy="369332"/>
          </a:xfrm>
          <a:prstGeom prst="rect">
            <a:avLst/>
          </a:prstGeom>
          <a:noFill/>
        </p:spPr>
        <p:txBody>
          <a:bodyPr wrap="square">
            <a:spAutoFit/>
          </a:bodyPr>
          <a:lstStyle/>
          <a:p>
            <a:r>
              <a:rPr lang="en-US" u="sng" dirty="0">
                <a:solidFill>
                  <a:srgbClr val="222222"/>
                </a:solidFill>
              </a:rPr>
              <a:t>2. Template Integration Model</a:t>
            </a:r>
            <a:endParaRPr lang="en-US" u="sng" dirty="0"/>
          </a:p>
        </p:txBody>
      </p:sp>
      <p:sp>
        <p:nvSpPr>
          <p:cNvPr id="4" name="TextBox 3">
            <a:extLst>
              <a:ext uri="{FF2B5EF4-FFF2-40B4-BE49-F238E27FC236}">
                <a16:creationId xmlns:a16="http://schemas.microsoft.com/office/drawing/2014/main" id="{6DAD94C7-54A1-9604-5CF8-78F0EEA81389}"/>
              </a:ext>
            </a:extLst>
          </p:cNvPr>
          <p:cNvSpPr txBox="1"/>
          <p:nvPr/>
        </p:nvSpPr>
        <p:spPr>
          <a:xfrm>
            <a:off x="2261120" y="2282022"/>
            <a:ext cx="4113560" cy="369332"/>
          </a:xfrm>
          <a:prstGeom prst="rect">
            <a:avLst/>
          </a:prstGeom>
          <a:noFill/>
        </p:spPr>
        <p:txBody>
          <a:bodyPr wrap="square">
            <a:spAutoFit/>
          </a:bodyPr>
          <a:lstStyle/>
          <a:p>
            <a:r>
              <a:rPr lang="en-US" b="1" dirty="0"/>
              <a:t>V1 Population Motion Energy Response</a:t>
            </a:r>
          </a:p>
        </p:txBody>
      </p:sp>
      <p:sp>
        <p:nvSpPr>
          <p:cNvPr id="5" name="TextBox 4">
            <a:extLst>
              <a:ext uri="{FF2B5EF4-FFF2-40B4-BE49-F238E27FC236}">
                <a16:creationId xmlns:a16="http://schemas.microsoft.com/office/drawing/2014/main" id="{12E67B7A-20A9-ED97-02DA-0EB4BBBF8643}"/>
              </a:ext>
            </a:extLst>
          </p:cNvPr>
          <p:cNvSpPr txBox="1"/>
          <p:nvPr/>
        </p:nvSpPr>
        <p:spPr>
          <a:xfrm>
            <a:off x="7720626" y="2246159"/>
            <a:ext cx="4113560" cy="369332"/>
          </a:xfrm>
          <a:prstGeom prst="rect">
            <a:avLst/>
          </a:prstGeom>
          <a:noFill/>
        </p:spPr>
        <p:txBody>
          <a:bodyPr wrap="square">
            <a:spAutoFit/>
          </a:bodyPr>
          <a:lstStyle/>
          <a:p>
            <a:r>
              <a:rPr lang="en-US" b="1" dirty="0"/>
              <a:t>MT Population Motion Energy Response</a:t>
            </a:r>
          </a:p>
        </p:txBody>
      </p:sp>
      <p:pic>
        <p:nvPicPr>
          <p:cNvPr id="8" name="Picture 7">
            <a:extLst>
              <a:ext uri="{FF2B5EF4-FFF2-40B4-BE49-F238E27FC236}">
                <a16:creationId xmlns:a16="http://schemas.microsoft.com/office/drawing/2014/main" id="{FBF4E7A9-4021-7620-B609-312FB4CE9641}"/>
              </a:ext>
            </a:extLst>
          </p:cNvPr>
          <p:cNvPicPr>
            <a:picLocks noChangeAspect="1"/>
          </p:cNvPicPr>
          <p:nvPr/>
        </p:nvPicPr>
        <p:blipFill>
          <a:blip r:embed="rId2"/>
          <a:stretch>
            <a:fillRect/>
          </a:stretch>
        </p:blipFill>
        <p:spPr>
          <a:xfrm>
            <a:off x="811995" y="2510772"/>
            <a:ext cx="769934" cy="577451"/>
          </a:xfrm>
          <a:prstGeom prst="rect">
            <a:avLst/>
          </a:prstGeom>
        </p:spPr>
      </p:pic>
      <p:pic>
        <p:nvPicPr>
          <p:cNvPr id="9" name="Picture 8">
            <a:extLst>
              <a:ext uri="{FF2B5EF4-FFF2-40B4-BE49-F238E27FC236}">
                <a16:creationId xmlns:a16="http://schemas.microsoft.com/office/drawing/2014/main" id="{98D41F82-4801-AC81-CC60-3F1A96C51136}"/>
              </a:ext>
            </a:extLst>
          </p:cNvPr>
          <p:cNvPicPr>
            <a:picLocks noChangeAspect="1"/>
          </p:cNvPicPr>
          <p:nvPr/>
        </p:nvPicPr>
        <p:blipFill>
          <a:blip r:embed="rId3"/>
          <a:stretch>
            <a:fillRect/>
          </a:stretch>
        </p:blipFill>
        <p:spPr>
          <a:xfrm>
            <a:off x="1376184" y="2505793"/>
            <a:ext cx="769934" cy="577451"/>
          </a:xfrm>
          <a:prstGeom prst="rect">
            <a:avLst/>
          </a:prstGeom>
        </p:spPr>
      </p:pic>
      <p:pic>
        <p:nvPicPr>
          <p:cNvPr id="10" name="Picture 9">
            <a:extLst>
              <a:ext uri="{FF2B5EF4-FFF2-40B4-BE49-F238E27FC236}">
                <a16:creationId xmlns:a16="http://schemas.microsoft.com/office/drawing/2014/main" id="{EAFBAD7C-7C3B-5079-D411-BF4E2EA93B3C}"/>
              </a:ext>
            </a:extLst>
          </p:cNvPr>
          <p:cNvPicPr>
            <a:picLocks noChangeAspect="1"/>
          </p:cNvPicPr>
          <p:nvPr/>
        </p:nvPicPr>
        <p:blipFill>
          <a:blip r:embed="rId4"/>
          <a:stretch>
            <a:fillRect/>
          </a:stretch>
        </p:blipFill>
        <p:spPr>
          <a:xfrm>
            <a:off x="811995" y="3095608"/>
            <a:ext cx="769934" cy="577450"/>
          </a:xfrm>
          <a:prstGeom prst="rect">
            <a:avLst/>
          </a:prstGeom>
        </p:spPr>
      </p:pic>
      <p:pic>
        <p:nvPicPr>
          <p:cNvPr id="11" name="Picture 10">
            <a:extLst>
              <a:ext uri="{FF2B5EF4-FFF2-40B4-BE49-F238E27FC236}">
                <a16:creationId xmlns:a16="http://schemas.microsoft.com/office/drawing/2014/main" id="{9DA4BA36-DC65-199B-411A-43104C2413F8}"/>
              </a:ext>
            </a:extLst>
          </p:cNvPr>
          <p:cNvPicPr>
            <a:picLocks noChangeAspect="1"/>
          </p:cNvPicPr>
          <p:nvPr/>
        </p:nvPicPr>
        <p:blipFill>
          <a:blip r:embed="rId5"/>
          <a:stretch>
            <a:fillRect/>
          </a:stretch>
        </p:blipFill>
        <p:spPr>
          <a:xfrm>
            <a:off x="811995" y="4234709"/>
            <a:ext cx="769934" cy="577451"/>
          </a:xfrm>
          <a:prstGeom prst="rect">
            <a:avLst/>
          </a:prstGeom>
        </p:spPr>
      </p:pic>
      <p:pic>
        <p:nvPicPr>
          <p:cNvPr id="12" name="Picture 11">
            <a:extLst>
              <a:ext uri="{FF2B5EF4-FFF2-40B4-BE49-F238E27FC236}">
                <a16:creationId xmlns:a16="http://schemas.microsoft.com/office/drawing/2014/main" id="{6237A5AB-8463-9699-FAD4-4D8BA73635D5}"/>
              </a:ext>
            </a:extLst>
          </p:cNvPr>
          <p:cNvPicPr>
            <a:picLocks noChangeAspect="1"/>
          </p:cNvPicPr>
          <p:nvPr/>
        </p:nvPicPr>
        <p:blipFill>
          <a:blip r:embed="rId6"/>
          <a:stretch>
            <a:fillRect/>
          </a:stretch>
        </p:blipFill>
        <p:spPr>
          <a:xfrm>
            <a:off x="836363" y="3693810"/>
            <a:ext cx="721198" cy="540899"/>
          </a:xfrm>
          <a:prstGeom prst="rect">
            <a:avLst/>
          </a:prstGeom>
        </p:spPr>
      </p:pic>
      <p:sp>
        <p:nvSpPr>
          <p:cNvPr id="13" name="TextBox 12">
            <a:extLst>
              <a:ext uri="{FF2B5EF4-FFF2-40B4-BE49-F238E27FC236}">
                <a16:creationId xmlns:a16="http://schemas.microsoft.com/office/drawing/2014/main" id="{F4D398D9-AB39-505F-FE2F-295E9E81C9E9}"/>
              </a:ext>
            </a:extLst>
          </p:cNvPr>
          <p:cNvSpPr txBox="1"/>
          <p:nvPr/>
        </p:nvSpPr>
        <p:spPr>
          <a:xfrm>
            <a:off x="1501415" y="2267083"/>
            <a:ext cx="549509" cy="307777"/>
          </a:xfrm>
          <a:prstGeom prst="rect">
            <a:avLst/>
          </a:prstGeom>
          <a:noFill/>
        </p:spPr>
        <p:txBody>
          <a:bodyPr wrap="square">
            <a:spAutoFit/>
          </a:bodyPr>
          <a:lstStyle/>
          <a:p>
            <a:r>
              <a:rPr lang="en-US" sz="1400" u="sng" dirty="0"/>
              <a:t>Even</a:t>
            </a:r>
          </a:p>
        </p:txBody>
      </p:sp>
      <p:sp>
        <p:nvSpPr>
          <p:cNvPr id="14" name="TextBox 13">
            <a:extLst>
              <a:ext uri="{FF2B5EF4-FFF2-40B4-BE49-F238E27FC236}">
                <a16:creationId xmlns:a16="http://schemas.microsoft.com/office/drawing/2014/main" id="{24F68168-2976-5E6D-6B9D-B037338799CE}"/>
              </a:ext>
            </a:extLst>
          </p:cNvPr>
          <p:cNvSpPr txBox="1"/>
          <p:nvPr/>
        </p:nvSpPr>
        <p:spPr>
          <a:xfrm>
            <a:off x="956742" y="2277459"/>
            <a:ext cx="674740" cy="307777"/>
          </a:xfrm>
          <a:prstGeom prst="rect">
            <a:avLst/>
          </a:prstGeom>
          <a:noFill/>
        </p:spPr>
        <p:txBody>
          <a:bodyPr wrap="square">
            <a:spAutoFit/>
          </a:bodyPr>
          <a:lstStyle/>
          <a:p>
            <a:r>
              <a:rPr lang="en-US" sz="1400" u="sng" dirty="0"/>
              <a:t>Odd</a:t>
            </a:r>
          </a:p>
        </p:txBody>
      </p:sp>
      <p:grpSp>
        <p:nvGrpSpPr>
          <p:cNvPr id="15" name="Group 14">
            <a:extLst>
              <a:ext uri="{FF2B5EF4-FFF2-40B4-BE49-F238E27FC236}">
                <a16:creationId xmlns:a16="http://schemas.microsoft.com/office/drawing/2014/main" id="{59280BFB-9214-A8D9-7B9E-6922D474D3A5}"/>
              </a:ext>
            </a:extLst>
          </p:cNvPr>
          <p:cNvGrpSpPr/>
          <p:nvPr/>
        </p:nvGrpSpPr>
        <p:grpSpPr>
          <a:xfrm>
            <a:off x="6215352" y="2384110"/>
            <a:ext cx="2511590" cy="3263381"/>
            <a:chOff x="5945788" y="3013612"/>
            <a:chExt cx="2511590" cy="3263381"/>
          </a:xfrm>
        </p:grpSpPr>
        <p:sp>
          <p:nvSpPr>
            <p:cNvPr id="16" name="TextBox 15">
              <a:extLst>
                <a:ext uri="{FF2B5EF4-FFF2-40B4-BE49-F238E27FC236}">
                  <a16:creationId xmlns:a16="http://schemas.microsoft.com/office/drawing/2014/main" id="{2EB67C9B-E986-DA19-D50E-C72D543241E5}"/>
                </a:ext>
              </a:extLst>
            </p:cNvPr>
            <p:cNvSpPr txBox="1"/>
            <p:nvPr/>
          </p:nvSpPr>
          <p:spPr>
            <a:xfrm rot="16200000">
              <a:off x="5171547" y="3947182"/>
              <a:ext cx="2236471" cy="369332"/>
            </a:xfrm>
            <a:prstGeom prst="rect">
              <a:avLst/>
            </a:prstGeom>
            <a:noFill/>
          </p:spPr>
          <p:txBody>
            <a:bodyPr wrap="square">
              <a:spAutoFit/>
            </a:bodyPr>
            <a:lstStyle/>
            <a:p>
              <a:r>
                <a:rPr lang="en-US" b="1" dirty="0"/>
                <a:t>MT Receptive Fields</a:t>
              </a:r>
              <a:endParaRPr lang="en-US" dirty="0"/>
            </a:p>
          </p:txBody>
        </p:sp>
        <p:grpSp>
          <p:nvGrpSpPr>
            <p:cNvPr id="17" name="Group 16">
              <a:extLst>
                <a:ext uri="{FF2B5EF4-FFF2-40B4-BE49-F238E27FC236}">
                  <a16:creationId xmlns:a16="http://schemas.microsoft.com/office/drawing/2014/main" id="{F2BAB55D-DE8F-5A3D-EE27-159EE2695503}"/>
                </a:ext>
              </a:extLst>
            </p:cNvPr>
            <p:cNvGrpSpPr/>
            <p:nvPr/>
          </p:nvGrpSpPr>
          <p:grpSpPr>
            <a:xfrm>
              <a:off x="5945788" y="3114737"/>
              <a:ext cx="2511590" cy="3162256"/>
              <a:chOff x="5945788" y="3114737"/>
              <a:chExt cx="2511590" cy="3162256"/>
            </a:xfrm>
          </p:grpSpPr>
          <p:sp>
            <p:nvSpPr>
              <p:cNvPr id="44" name="TextBox 43">
                <a:extLst>
                  <a:ext uri="{FF2B5EF4-FFF2-40B4-BE49-F238E27FC236}">
                    <a16:creationId xmlns:a16="http://schemas.microsoft.com/office/drawing/2014/main" id="{25842302-C2C8-3B20-D692-00F95754A795}"/>
                  </a:ext>
                </a:extLst>
              </p:cNvPr>
              <p:cNvSpPr txBox="1"/>
              <p:nvPr/>
            </p:nvSpPr>
            <p:spPr>
              <a:xfrm>
                <a:off x="5945788" y="5969216"/>
                <a:ext cx="2511590" cy="307777"/>
              </a:xfrm>
              <a:prstGeom prst="rect">
                <a:avLst/>
              </a:prstGeom>
              <a:noFill/>
            </p:spPr>
            <p:txBody>
              <a:bodyPr wrap="square">
                <a:spAutoFit/>
              </a:bodyPr>
              <a:lstStyle/>
              <a:p>
                <a:r>
                  <a:rPr lang="en-US" sz="1400" u="sng" dirty="0"/>
                  <a:t>Speed and Direction Tuning</a:t>
                </a:r>
              </a:p>
            </p:txBody>
          </p:sp>
          <p:pic>
            <p:nvPicPr>
              <p:cNvPr id="45" name="Picture 44">
                <a:extLst>
                  <a:ext uri="{FF2B5EF4-FFF2-40B4-BE49-F238E27FC236}">
                    <a16:creationId xmlns:a16="http://schemas.microsoft.com/office/drawing/2014/main" id="{04E0371C-A147-CA1C-6459-B6059C841444}"/>
                  </a:ext>
                </a:extLst>
              </p:cNvPr>
              <p:cNvPicPr>
                <a:picLocks noChangeAspect="1"/>
              </p:cNvPicPr>
              <p:nvPr/>
            </p:nvPicPr>
            <p:blipFill>
              <a:blip r:embed="rId7"/>
              <a:stretch>
                <a:fillRect/>
              </a:stretch>
            </p:blipFill>
            <p:spPr>
              <a:xfrm>
                <a:off x="6303548" y="3114737"/>
                <a:ext cx="813830" cy="610373"/>
              </a:xfrm>
              <a:prstGeom prst="rect">
                <a:avLst/>
              </a:prstGeom>
            </p:spPr>
          </p:pic>
          <p:pic>
            <p:nvPicPr>
              <p:cNvPr id="46" name="Picture 45">
                <a:extLst>
                  <a:ext uri="{FF2B5EF4-FFF2-40B4-BE49-F238E27FC236}">
                    <a16:creationId xmlns:a16="http://schemas.microsoft.com/office/drawing/2014/main" id="{5F32CCEB-FE22-C96A-405D-B77F8DED46BA}"/>
                  </a:ext>
                </a:extLst>
              </p:cNvPr>
              <p:cNvPicPr>
                <a:picLocks noChangeAspect="1"/>
              </p:cNvPicPr>
              <p:nvPr/>
            </p:nvPicPr>
            <p:blipFill>
              <a:blip r:embed="rId8"/>
              <a:stretch>
                <a:fillRect/>
              </a:stretch>
            </p:blipFill>
            <p:spPr>
              <a:xfrm>
                <a:off x="6303548" y="3692187"/>
                <a:ext cx="813830" cy="610373"/>
              </a:xfrm>
              <a:prstGeom prst="rect">
                <a:avLst/>
              </a:prstGeom>
            </p:spPr>
          </p:pic>
          <p:pic>
            <p:nvPicPr>
              <p:cNvPr id="47" name="Picture 46">
                <a:extLst>
                  <a:ext uri="{FF2B5EF4-FFF2-40B4-BE49-F238E27FC236}">
                    <a16:creationId xmlns:a16="http://schemas.microsoft.com/office/drawing/2014/main" id="{67F69FA3-428D-DEA8-F300-645923D02B14}"/>
                  </a:ext>
                </a:extLst>
              </p:cNvPr>
              <p:cNvPicPr>
                <a:picLocks noChangeAspect="1"/>
              </p:cNvPicPr>
              <p:nvPr/>
            </p:nvPicPr>
            <p:blipFill>
              <a:blip r:embed="rId9"/>
              <a:stretch>
                <a:fillRect/>
              </a:stretch>
            </p:blipFill>
            <p:spPr>
              <a:xfrm>
                <a:off x="6303548" y="4229293"/>
                <a:ext cx="813830" cy="610373"/>
              </a:xfrm>
              <a:prstGeom prst="rect">
                <a:avLst/>
              </a:prstGeom>
            </p:spPr>
          </p:pic>
          <p:pic>
            <p:nvPicPr>
              <p:cNvPr id="48" name="Picture 47">
                <a:extLst>
                  <a:ext uri="{FF2B5EF4-FFF2-40B4-BE49-F238E27FC236}">
                    <a16:creationId xmlns:a16="http://schemas.microsoft.com/office/drawing/2014/main" id="{820FECC0-F65D-9B2B-48B3-2238655A439E}"/>
                  </a:ext>
                </a:extLst>
              </p:cNvPr>
              <p:cNvPicPr>
                <a:picLocks noChangeAspect="1"/>
              </p:cNvPicPr>
              <p:nvPr/>
            </p:nvPicPr>
            <p:blipFill>
              <a:blip r:embed="rId10"/>
              <a:stretch>
                <a:fillRect/>
              </a:stretch>
            </p:blipFill>
            <p:spPr>
              <a:xfrm>
                <a:off x="6315753" y="4752019"/>
                <a:ext cx="813830" cy="610373"/>
              </a:xfrm>
              <a:prstGeom prst="rect">
                <a:avLst/>
              </a:prstGeom>
            </p:spPr>
          </p:pic>
          <p:pic>
            <p:nvPicPr>
              <p:cNvPr id="49" name="Picture 48">
                <a:extLst>
                  <a:ext uri="{FF2B5EF4-FFF2-40B4-BE49-F238E27FC236}">
                    <a16:creationId xmlns:a16="http://schemas.microsoft.com/office/drawing/2014/main" id="{CAA5B8E2-9D7D-7C14-9756-4B59862F784D}"/>
                  </a:ext>
                </a:extLst>
              </p:cNvPr>
              <p:cNvPicPr>
                <a:picLocks noChangeAspect="1"/>
              </p:cNvPicPr>
              <p:nvPr/>
            </p:nvPicPr>
            <p:blipFill>
              <a:blip r:embed="rId11"/>
              <a:stretch>
                <a:fillRect/>
              </a:stretch>
            </p:blipFill>
            <p:spPr>
              <a:xfrm>
                <a:off x="6322614" y="5273788"/>
                <a:ext cx="790264" cy="592698"/>
              </a:xfrm>
              <a:prstGeom prst="rect">
                <a:avLst/>
              </a:prstGeom>
            </p:spPr>
          </p:pic>
          <p:pic>
            <p:nvPicPr>
              <p:cNvPr id="50" name="Picture 49">
                <a:extLst>
                  <a:ext uri="{FF2B5EF4-FFF2-40B4-BE49-F238E27FC236}">
                    <a16:creationId xmlns:a16="http://schemas.microsoft.com/office/drawing/2014/main" id="{869BE06E-2307-26B1-9831-A64511B12FF1}"/>
                  </a:ext>
                </a:extLst>
              </p:cNvPr>
              <p:cNvPicPr>
                <a:picLocks noChangeAspect="1"/>
              </p:cNvPicPr>
              <p:nvPr/>
            </p:nvPicPr>
            <p:blipFill>
              <a:blip r:embed="rId12"/>
              <a:stretch>
                <a:fillRect/>
              </a:stretch>
            </p:blipFill>
            <p:spPr>
              <a:xfrm>
                <a:off x="6880137" y="3122537"/>
                <a:ext cx="790264" cy="592698"/>
              </a:xfrm>
              <a:prstGeom prst="rect">
                <a:avLst/>
              </a:prstGeom>
            </p:spPr>
          </p:pic>
          <p:pic>
            <p:nvPicPr>
              <p:cNvPr id="51" name="Picture 50">
                <a:extLst>
                  <a:ext uri="{FF2B5EF4-FFF2-40B4-BE49-F238E27FC236}">
                    <a16:creationId xmlns:a16="http://schemas.microsoft.com/office/drawing/2014/main" id="{4CE8E438-57F8-3CC7-C770-F3B9477ED5A0}"/>
                  </a:ext>
                </a:extLst>
              </p:cNvPr>
              <p:cNvPicPr>
                <a:picLocks noChangeAspect="1"/>
              </p:cNvPicPr>
              <p:nvPr/>
            </p:nvPicPr>
            <p:blipFill>
              <a:blip r:embed="rId13"/>
              <a:stretch>
                <a:fillRect/>
              </a:stretch>
            </p:blipFill>
            <p:spPr>
              <a:xfrm>
                <a:off x="6880137" y="3662096"/>
                <a:ext cx="813830" cy="610373"/>
              </a:xfrm>
              <a:prstGeom prst="rect">
                <a:avLst/>
              </a:prstGeom>
            </p:spPr>
          </p:pic>
          <p:pic>
            <p:nvPicPr>
              <p:cNvPr id="52" name="Picture 51">
                <a:extLst>
                  <a:ext uri="{FF2B5EF4-FFF2-40B4-BE49-F238E27FC236}">
                    <a16:creationId xmlns:a16="http://schemas.microsoft.com/office/drawing/2014/main" id="{86B6C74E-7366-A65D-AE4F-324CB1108B96}"/>
                  </a:ext>
                </a:extLst>
              </p:cNvPr>
              <p:cNvPicPr>
                <a:picLocks noChangeAspect="1"/>
              </p:cNvPicPr>
              <p:nvPr/>
            </p:nvPicPr>
            <p:blipFill>
              <a:blip r:embed="rId14"/>
              <a:stretch>
                <a:fillRect/>
              </a:stretch>
            </p:blipFill>
            <p:spPr>
              <a:xfrm>
                <a:off x="6880137" y="4211420"/>
                <a:ext cx="790264" cy="592698"/>
              </a:xfrm>
              <a:prstGeom prst="rect">
                <a:avLst/>
              </a:prstGeom>
            </p:spPr>
          </p:pic>
          <p:pic>
            <p:nvPicPr>
              <p:cNvPr id="53" name="Picture 52">
                <a:extLst>
                  <a:ext uri="{FF2B5EF4-FFF2-40B4-BE49-F238E27FC236}">
                    <a16:creationId xmlns:a16="http://schemas.microsoft.com/office/drawing/2014/main" id="{DDC6079F-DA37-6159-CB72-AC256FEBE559}"/>
                  </a:ext>
                </a:extLst>
              </p:cNvPr>
              <p:cNvPicPr>
                <a:picLocks noChangeAspect="1"/>
              </p:cNvPicPr>
              <p:nvPr/>
            </p:nvPicPr>
            <p:blipFill>
              <a:blip r:embed="rId15"/>
              <a:stretch>
                <a:fillRect/>
              </a:stretch>
            </p:blipFill>
            <p:spPr>
              <a:xfrm>
                <a:off x="6901560" y="4758779"/>
                <a:ext cx="790264" cy="592698"/>
              </a:xfrm>
              <a:prstGeom prst="rect">
                <a:avLst/>
              </a:prstGeom>
            </p:spPr>
          </p:pic>
          <p:pic>
            <p:nvPicPr>
              <p:cNvPr id="54" name="Picture 53">
                <a:extLst>
                  <a:ext uri="{FF2B5EF4-FFF2-40B4-BE49-F238E27FC236}">
                    <a16:creationId xmlns:a16="http://schemas.microsoft.com/office/drawing/2014/main" id="{0E405818-01F2-59D1-E841-E78913B2EB83}"/>
                  </a:ext>
                </a:extLst>
              </p:cNvPr>
              <p:cNvPicPr>
                <a:picLocks noChangeAspect="1"/>
              </p:cNvPicPr>
              <p:nvPr/>
            </p:nvPicPr>
            <p:blipFill>
              <a:blip r:embed="rId16"/>
              <a:stretch>
                <a:fillRect/>
              </a:stretch>
            </p:blipFill>
            <p:spPr>
              <a:xfrm>
                <a:off x="6895995" y="5275168"/>
                <a:ext cx="813830" cy="610373"/>
              </a:xfrm>
              <a:prstGeom prst="rect">
                <a:avLst/>
              </a:prstGeom>
            </p:spPr>
          </p:pic>
        </p:grpSp>
      </p:grpSp>
      <p:pic>
        <p:nvPicPr>
          <p:cNvPr id="55" name="Picture 54">
            <a:extLst>
              <a:ext uri="{FF2B5EF4-FFF2-40B4-BE49-F238E27FC236}">
                <a16:creationId xmlns:a16="http://schemas.microsoft.com/office/drawing/2014/main" id="{45BF7BED-489E-EFF0-D110-3BF86615ECDC}"/>
              </a:ext>
            </a:extLst>
          </p:cNvPr>
          <p:cNvPicPr>
            <a:picLocks noChangeAspect="1"/>
          </p:cNvPicPr>
          <p:nvPr/>
        </p:nvPicPr>
        <p:blipFill>
          <a:blip r:embed="rId17"/>
          <a:stretch>
            <a:fillRect/>
          </a:stretch>
        </p:blipFill>
        <p:spPr>
          <a:xfrm>
            <a:off x="8500510" y="2531297"/>
            <a:ext cx="3044694" cy="2283521"/>
          </a:xfrm>
          <a:prstGeom prst="rect">
            <a:avLst/>
          </a:prstGeom>
        </p:spPr>
      </p:pic>
      <p:pic>
        <p:nvPicPr>
          <p:cNvPr id="56" name="Picture 55">
            <a:extLst>
              <a:ext uri="{FF2B5EF4-FFF2-40B4-BE49-F238E27FC236}">
                <a16:creationId xmlns:a16="http://schemas.microsoft.com/office/drawing/2014/main" id="{E85F9939-773C-9F54-889E-684E24C425A9}"/>
              </a:ext>
            </a:extLst>
          </p:cNvPr>
          <p:cNvPicPr>
            <a:picLocks noChangeAspect="1"/>
          </p:cNvPicPr>
          <p:nvPr/>
        </p:nvPicPr>
        <p:blipFill>
          <a:blip r:embed="rId18"/>
          <a:stretch>
            <a:fillRect/>
          </a:stretch>
        </p:blipFill>
        <p:spPr>
          <a:xfrm>
            <a:off x="2593537" y="2493035"/>
            <a:ext cx="3044695" cy="2283521"/>
          </a:xfrm>
          <a:prstGeom prst="rect">
            <a:avLst/>
          </a:prstGeom>
        </p:spPr>
      </p:pic>
      <p:sp>
        <p:nvSpPr>
          <p:cNvPr id="60" name="TextBox 59">
            <a:extLst>
              <a:ext uri="{FF2B5EF4-FFF2-40B4-BE49-F238E27FC236}">
                <a16:creationId xmlns:a16="http://schemas.microsoft.com/office/drawing/2014/main" id="{341740ED-C12B-4DA6-C606-397735C5F8DE}"/>
              </a:ext>
            </a:extLst>
          </p:cNvPr>
          <p:cNvSpPr txBox="1"/>
          <p:nvPr/>
        </p:nvSpPr>
        <p:spPr>
          <a:xfrm rot="16200000">
            <a:off x="-471391" y="3317680"/>
            <a:ext cx="2236471" cy="369332"/>
          </a:xfrm>
          <a:prstGeom prst="rect">
            <a:avLst/>
          </a:prstGeom>
          <a:noFill/>
        </p:spPr>
        <p:txBody>
          <a:bodyPr wrap="square">
            <a:spAutoFit/>
          </a:bodyPr>
          <a:lstStyle/>
          <a:p>
            <a:r>
              <a:rPr lang="en-US" b="1" dirty="0"/>
              <a:t>V1 Receptive Fields</a:t>
            </a:r>
            <a:endParaRPr lang="en-US" dirty="0"/>
          </a:p>
        </p:txBody>
      </p:sp>
      <p:sp>
        <p:nvSpPr>
          <p:cNvPr id="61" name="TextBox 60">
            <a:extLst>
              <a:ext uri="{FF2B5EF4-FFF2-40B4-BE49-F238E27FC236}">
                <a16:creationId xmlns:a16="http://schemas.microsoft.com/office/drawing/2014/main" id="{141D30CF-1D0B-D03E-5271-9A8ED5F1918F}"/>
              </a:ext>
            </a:extLst>
          </p:cNvPr>
          <p:cNvSpPr txBox="1"/>
          <p:nvPr/>
        </p:nvSpPr>
        <p:spPr>
          <a:xfrm>
            <a:off x="375687" y="4891265"/>
            <a:ext cx="2511590" cy="307777"/>
          </a:xfrm>
          <a:prstGeom prst="rect">
            <a:avLst/>
          </a:prstGeom>
          <a:noFill/>
        </p:spPr>
        <p:txBody>
          <a:bodyPr wrap="square">
            <a:spAutoFit/>
          </a:bodyPr>
          <a:lstStyle/>
          <a:p>
            <a:r>
              <a:rPr lang="en-US" sz="1400" u="sng" dirty="0"/>
              <a:t>Speed and Direction Tuning</a:t>
            </a:r>
          </a:p>
        </p:txBody>
      </p:sp>
      <p:sp>
        <p:nvSpPr>
          <p:cNvPr id="62" name="TextBox 61">
            <a:extLst>
              <a:ext uri="{FF2B5EF4-FFF2-40B4-BE49-F238E27FC236}">
                <a16:creationId xmlns:a16="http://schemas.microsoft.com/office/drawing/2014/main" id="{6332D4E1-347F-243E-33D0-4460CEC60323}"/>
              </a:ext>
            </a:extLst>
          </p:cNvPr>
          <p:cNvSpPr txBox="1"/>
          <p:nvPr/>
        </p:nvSpPr>
        <p:spPr>
          <a:xfrm>
            <a:off x="1375036" y="1479469"/>
            <a:ext cx="2638699" cy="338554"/>
          </a:xfrm>
          <a:prstGeom prst="rect">
            <a:avLst/>
          </a:prstGeom>
          <a:noFill/>
        </p:spPr>
        <p:txBody>
          <a:bodyPr wrap="square">
            <a:spAutoFit/>
          </a:bodyPr>
          <a:lstStyle/>
          <a:p>
            <a:r>
              <a:rPr lang="en-US" sz="1600" dirty="0">
                <a:solidFill>
                  <a:srgbClr val="FF0000"/>
                </a:solidFill>
              </a:rPr>
              <a:t>(</a:t>
            </a:r>
            <a:r>
              <a:rPr lang="en-US" sz="1600" dirty="0" err="1">
                <a:solidFill>
                  <a:srgbClr val="FF0000"/>
                </a:solidFill>
              </a:rPr>
              <a:t>i</a:t>
            </a:r>
            <a:r>
              <a:rPr lang="en-US" sz="1600" dirty="0">
                <a:solidFill>
                  <a:srgbClr val="FF0000"/>
                </a:solidFill>
              </a:rPr>
              <a:t>) IOC Solution</a:t>
            </a:r>
          </a:p>
        </p:txBody>
      </p:sp>
      <p:sp>
        <p:nvSpPr>
          <p:cNvPr id="18" name="Rectangle 17">
            <a:extLst>
              <a:ext uri="{FF2B5EF4-FFF2-40B4-BE49-F238E27FC236}">
                <a16:creationId xmlns:a16="http://schemas.microsoft.com/office/drawing/2014/main" id="{88019D0B-06AE-6A8F-79BE-E78CEBF73D85}"/>
              </a:ext>
            </a:extLst>
          </p:cNvPr>
          <p:cNvSpPr/>
          <p:nvPr/>
        </p:nvSpPr>
        <p:spPr>
          <a:xfrm>
            <a:off x="9157238" y="3384333"/>
            <a:ext cx="1846738" cy="1481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769104-631A-64B9-C2CD-54568487553A}"/>
              </a:ext>
            </a:extLst>
          </p:cNvPr>
          <p:cNvSpPr txBox="1"/>
          <p:nvPr/>
        </p:nvSpPr>
        <p:spPr>
          <a:xfrm>
            <a:off x="1799598" y="1881582"/>
            <a:ext cx="9585159" cy="338554"/>
          </a:xfrm>
          <a:prstGeom prst="rect">
            <a:avLst/>
          </a:prstGeom>
          <a:noFill/>
        </p:spPr>
        <p:txBody>
          <a:bodyPr wrap="square">
            <a:spAutoFit/>
          </a:bodyPr>
          <a:lstStyle/>
          <a:p>
            <a:pPr marL="285750" indent="-285750">
              <a:buFont typeface="Arial" panose="020B0604020202020204" pitchFamily="34" charset="0"/>
              <a:buChar char="•"/>
            </a:pPr>
            <a:r>
              <a:rPr lang="en-US" sz="1600" dirty="0"/>
              <a:t>We can only calculate the relevant section of MT population response (only a single global speed.)</a:t>
            </a:r>
          </a:p>
        </p:txBody>
      </p:sp>
      <p:sp>
        <p:nvSpPr>
          <p:cNvPr id="21" name="Rectangle 20">
            <a:extLst>
              <a:ext uri="{FF2B5EF4-FFF2-40B4-BE49-F238E27FC236}">
                <a16:creationId xmlns:a16="http://schemas.microsoft.com/office/drawing/2014/main" id="{BA7C927B-C57B-60F6-1157-149542A9FF97}"/>
              </a:ext>
            </a:extLst>
          </p:cNvPr>
          <p:cNvSpPr/>
          <p:nvPr/>
        </p:nvSpPr>
        <p:spPr>
          <a:xfrm>
            <a:off x="8406991" y="4780298"/>
            <a:ext cx="3691490" cy="207770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A686FD7-44F7-1224-4049-A2DCD5C392C6}"/>
              </a:ext>
            </a:extLst>
          </p:cNvPr>
          <p:cNvPicPr>
            <a:picLocks noChangeAspect="1"/>
          </p:cNvPicPr>
          <p:nvPr/>
        </p:nvPicPr>
        <p:blipFill>
          <a:blip r:embed="rId19"/>
          <a:stretch>
            <a:fillRect/>
          </a:stretch>
        </p:blipFill>
        <p:spPr>
          <a:xfrm>
            <a:off x="8406991" y="4732890"/>
            <a:ext cx="3931333" cy="2097830"/>
          </a:xfrm>
          <a:prstGeom prst="rect">
            <a:avLst/>
          </a:prstGeom>
        </p:spPr>
      </p:pic>
      <p:sp>
        <p:nvSpPr>
          <p:cNvPr id="7" name="TextBox 6">
            <a:extLst>
              <a:ext uri="{FF2B5EF4-FFF2-40B4-BE49-F238E27FC236}">
                <a16:creationId xmlns:a16="http://schemas.microsoft.com/office/drawing/2014/main" id="{03B8D9E6-D34E-DA0E-37AF-C66937F39C55}"/>
              </a:ext>
            </a:extLst>
          </p:cNvPr>
          <p:cNvSpPr txBox="1"/>
          <p:nvPr/>
        </p:nvSpPr>
        <p:spPr>
          <a:xfrm>
            <a:off x="152102" y="5263634"/>
            <a:ext cx="6063250" cy="1569660"/>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accent1"/>
                </a:solidFill>
              </a:rPr>
              <a:t>A linear-nonlinear model that operates not on the visual stimulus, but on the afferent responses of a population of V1 cells </a:t>
            </a:r>
            <a:r>
              <a:rPr lang="nn-NO" sz="1600" dirty="0">
                <a:solidFill>
                  <a:schemeClr val="accent1"/>
                </a:solidFill>
              </a:rPr>
              <a:t>(Rust et al., 2006).</a:t>
            </a:r>
          </a:p>
          <a:p>
            <a:pPr marL="285750" indent="-285750">
              <a:buFont typeface="Arial" panose="020B0604020202020204" pitchFamily="34" charset="0"/>
              <a:buChar char="•"/>
            </a:pPr>
            <a:r>
              <a:rPr lang="nn-NO" sz="1600" dirty="0">
                <a:solidFill>
                  <a:schemeClr val="accent1"/>
                </a:solidFill>
              </a:rPr>
              <a:t>Very similar to: Kane, Bex and Dakin, 2011</a:t>
            </a:r>
          </a:p>
          <a:p>
            <a:pPr marL="285750" indent="-285750">
              <a:buFont typeface="Arial" panose="020B0604020202020204" pitchFamily="34" charset="0"/>
              <a:buChar char="•"/>
            </a:pPr>
            <a:r>
              <a:rPr lang="en-US" sz="1600" dirty="0">
                <a:solidFill>
                  <a:schemeClr val="accent1"/>
                </a:solidFill>
              </a:rPr>
              <a:t>If extended with multiple spatial frequency channels, theoretically similar </a:t>
            </a:r>
            <a:r>
              <a:rPr lang="en-US" sz="1600" dirty="0" err="1">
                <a:solidFill>
                  <a:schemeClr val="accent1"/>
                </a:solidFill>
              </a:rPr>
              <a:t>Simoncelli</a:t>
            </a:r>
            <a:r>
              <a:rPr lang="en-US" sz="1600" dirty="0">
                <a:solidFill>
                  <a:schemeClr val="accent1"/>
                </a:solidFill>
              </a:rPr>
              <a:t> &amp; </a:t>
            </a:r>
            <a:r>
              <a:rPr lang="en-US" sz="1600" dirty="0" err="1">
                <a:solidFill>
                  <a:schemeClr val="accent1"/>
                </a:solidFill>
              </a:rPr>
              <a:t>Heeger</a:t>
            </a:r>
            <a:r>
              <a:rPr lang="en-US" sz="1600" dirty="0">
                <a:solidFill>
                  <a:schemeClr val="accent1"/>
                </a:solidFill>
              </a:rPr>
              <a:t>, 1998</a:t>
            </a:r>
          </a:p>
        </p:txBody>
      </p:sp>
      <p:sp>
        <p:nvSpPr>
          <p:cNvPr id="20" name="TextBox 19">
            <a:extLst>
              <a:ext uri="{FF2B5EF4-FFF2-40B4-BE49-F238E27FC236}">
                <a16:creationId xmlns:a16="http://schemas.microsoft.com/office/drawing/2014/main" id="{6B3E807E-9EC1-1F01-CDC8-95867A035275}"/>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3605395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a:t>
            </a:r>
          </a:p>
        </p:txBody>
      </p:sp>
      <p:sp>
        <p:nvSpPr>
          <p:cNvPr id="3" name="TextBox 2">
            <a:extLst>
              <a:ext uri="{FF2B5EF4-FFF2-40B4-BE49-F238E27FC236}">
                <a16:creationId xmlns:a16="http://schemas.microsoft.com/office/drawing/2014/main" id="{4B348BF8-7031-9E15-D420-3F6575BD0046}"/>
              </a:ext>
            </a:extLst>
          </p:cNvPr>
          <p:cNvSpPr txBox="1"/>
          <p:nvPr/>
        </p:nvSpPr>
        <p:spPr>
          <a:xfrm>
            <a:off x="1297502" y="1000212"/>
            <a:ext cx="7299649" cy="369332"/>
          </a:xfrm>
          <a:prstGeom prst="rect">
            <a:avLst/>
          </a:prstGeom>
          <a:noFill/>
        </p:spPr>
        <p:txBody>
          <a:bodyPr wrap="square">
            <a:spAutoFit/>
          </a:bodyPr>
          <a:lstStyle/>
          <a:p>
            <a:r>
              <a:rPr lang="en-US" u="sng" dirty="0">
                <a:solidFill>
                  <a:srgbClr val="222222"/>
                </a:solidFill>
              </a:rPr>
              <a:t>2. Template Integration Model</a:t>
            </a:r>
            <a:endParaRPr lang="en-US" u="sng" dirty="0"/>
          </a:p>
        </p:txBody>
      </p:sp>
      <p:grpSp>
        <p:nvGrpSpPr>
          <p:cNvPr id="15" name="Group 14">
            <a:extLst>
              <a:ext uri="{FF2B5EF4-FFF2-40B4-BE49-F238E27FC236}">
                <a16:creationId xmlns:a16="http://schemas.microsoft.com/office/drawing/2014/main" id="{59280BFB-9214-A8D9-7B9E-6922D474D3A5}"/>
              </a:ext>
            </a:extLst>
          </p:cNvPr>
          <p:cNvGrpSpPr/>
          <p:nvPr/>
        </p:nvGrpSpPr>
        <p:grpSpPr>
          <a:xfrm>
            <a:off x="276564" y="1927948"/>
            <a:ext cx="2511590" cy="3263381"/>
            <a:chOff x="5945788" y="3013612"/>
            <a:chExt cx="2511590" cy="3263381"/>
          </a:xfrm>
        </p:grpSpPr>
        <p:sp>
          <p:nvSpPr>
            <p:cNvPr id="16" name="TextBox 15">
              <a:extLst>
                <a:ext uri="{FF2B5EF4-FFF2-40B4-BE49-F238E27FC236}">
                  <a16:creationId xmlns:a16="http://schemas.microsoft.com/office/drawing/2014/main" id="{2EB67C9B-E986-DA19-D50E-C72D543241E5}"/>
                </a:ext>
              </a:extLst>
            </p:cNvPr>
            <p:cNvSpPr txBox="1"/>
            <p:nvPr/>
          </p:nvSpPr>
          <p:spPr>
            <a:xfrm rot="16200000">
              <a:off x="5171547" y="3947182"/>
              <a:ext cx="2236471" cy="369332"/>
            </a:xfrm>
            <a:prstGeom prst="rect">
              <a:avLst/>
            </a:prstGeom>
            <a:noFill/>
          </p:spPr>
          <p:txBody>
            <a:bodyPr wrap="square">
              <a:spAutoFit/>
            </a:bodyPr>
            <a:lstStyle/>
            <a:p>
              <a:r>
                <a:rPr lang="en-US" b="1" dirty="0"/>
                <a:t>MT Receptive Fields</a:t>
              </a:r>
              <a:endParaRPr lang="en-US" dirty="0"/>
            </a:p>
          </p:txBody>
        </p:sp>
        <p:grpSp>
          <p:nvGrpSpPr>
            <p:cNvPr id="17" name="Group 16">
              <a:extLst>
                <a:ext uri="{FF2B5EF4-FFF2-40B4-BE49-F238E27FC236}">
                  <a16:creationId xmlns:a16="http://schemas.microsoft.com/office/drawing/2014/main" id="{F2BAB55D-DE8F-5A3D-EE27-159EE2695503}"/>
                </a:ext>
              </a:extLst>
            </p:cNvPr>
            <p:cNvGrpSpPr/>
            <p:nvPr/>
          </p:nvGrpSpPr>
          <p:grpSpPr>
            <a:xfrm>
              <a:off x="5945788" y="3114737"/>
              <a:ext cx="2511590" cy="3162256"/>
              <a:chOff x="5945788" y="3114737"/>
              <a:chExt cx="2511590" cy="3162256"/>
            </a:xfrm>
          </p:grpSpPr>
          <p:sp>
            <p:nvSpPr>
              <p:cNvPr id="44" name="TextBox 43">
                <a:extLst>
                  <a:ext uri="{FF2B5EF4-FFF2-40B4-BE49-F238E27FC236}">
                    <a16:creationId xmlns:a16="http://schemas.microsoft.com/office/drawing/2014/main" id="{25842302-C2C8-3B20-D692-00F95754A795}"/>
                  </a:ext>
                </a:extLst>
              </p:cNvPr>
              <p:cNvSpPr txBox="1"/>
              <p:nvPr/>
            </p:nvSpPr>
            <p:spPr>
              <a:xfrm>
                <a:off x="5945788" y="5969216"/>
                <a:ext cx="2511590" cy="307777"/>
              </a:xfrm>
              <a:prstGeom prst="rect">
                <a:avLst/>
              </a:prstGeom>
              <a:noFill/>
            </p:spPr>
            <p:txBody>
              <a:bodyPr wrap="square">
                <a:spAutoFit/>
              </a:bodyPr>
              <a:lstStyle/>
              <a:p>
                <a:r>
                  <a:rPr lang="en-US" sz="1400" u="sng" dirty="0"/>
                  <a:t>Speed and Direction Tuning</a:t>
                </a:r>
              </a:p>
            </p:txBody>
          </p:sp>
          <p:pic>
            <p:nvPicPr>
              <p:cNvPr id="45" name="Picture 44">
                <a:extLst>
                  <a:ext uri="{FF2B5EF4-FFF2-40B4-BE49-F238E27FC236}">
                    <a16:creationId xmlns:a16="http://schemas.microsoft.com/office/drawing/2014/main" id="{04E0371C-A147-CA1C-6459-B6059C841444}"/>
                  </a:ext>
                </a:extLst>
              </p:cNvPr>
              <p:cNvPicPr>
                <a:picLocks noChangeAspect="1"/>
              </p:cNvPicPr>
              <p:nvPr/>
            </p:nvPicPr>
            <p:blipFill>
              <a:blip r:embed="rId2"/>
              <a:stretch>
                <a:fillRect/>
              </a:stretch>
            </p:blipFill>
            <p:spPr>
              <a:xfrm>
                <a:off x="6303548" y="3114737"/>
                <a:ext cx="813830" cy="610373"/>
              </a:xfrm>
              <a:prstGeom prst="rect">
                <a:avLst/>
              </a:prstGeom>
            </p:spPr>
          </p:pic>
          <p:pic>
            <p:nvPicPr>
              <p:cNvPr id="46" name="Picture 45">
                <a:extLst>
                  <a:ext uri="{FF2B5EF4-FFF2-40B4-BE49-F238E27FC236}">
                    <a16:creationId xmlns:a16="http://schemas.microsoft.com/office/drawing/2014/main" id="{5F32CCEB-FE22-C96A-405D-B77F8DED46BA}"/>
                  </a:ext>
                </a:extLst>
              </p:cNvPr>
              <p:cNvPicPr>
                <a:picLocks noChangeAspect="1"/>
              </p:cNvPicPr>
              <p:nvPr/>
            </p:nvPicPr>
            <p:blipFill>
              <a:blip r:embed="rId3"/>
              <a:stretch>
                <a:fillRect/>
              </a:stretch>
            </p:blipFill>
            <p:spPr>
              <a:xfrm>
                <a:off x="6303548" y="3692187"/>
                <a:ext cx="813830" cy="610373"/>
              </a:xfrm>
              <a:prstGeom prst="rect">
                <a:avLst/>
              </a:prstGeom>
            </p:spPr>
          </p:pic>
          <p:pic>
            <p:nvPicPr>
              <p:cNvPr id="47" name="Picture 46">
                <a:extLst>
                  <a:ext uri="{FF2B5EF4-FFF2-40B4-BE49-F238E27FC236}">
                    <a16:creationId xmlns:a16="http://schemas.microsoft.com/office/drawing/2014/main" id="{67F69FA3-428D-DEA8-F300-645923D02B14}"/>
                  </a:ext>
                </a:extLst>
              </p:cNvPr>
              <p:cNvPicPr>
                <a:picLocks noChangeAspect="1"/>
              </p:cNvPicPr>
              <p:nvPr/>
            </p:nvPicPr>
            <p:blipFill>
              <a:blip r:embed="rId4"/>
              <a:stretch>
                <a:fillRect/>
              </a:stretch>
            </p:blipFill>
            <p:spPr>
              <a:xfrm>
                <a:off x="6303548" y="4229293"/>
                <a:ext cx="813830" cy="610373"/>
              </a:xfrm>
              <a:prstGeom prst="rect">
                <a:avLst/>
              </a:prstGeom>
            </p:spPr>
          </p:pic>
          <p:pic>
            <p:nvPicPr>
              <p:cNvPr id="48" name="Picture 47">
                <a:extLst>
                  <a:ext uri="{FF2B5EF4-FFF2-40B4-BE49-F238E27FC236}">
                    <a16:creationId xmlns:a16="http://schemas.microsoft.com/office/drawing/2014/main" id="{820FECC0-F65D-9B2B-48B3-2238655A439E}"/>
                  </a:ext>
                </a:extLst>
              </p:cNvPr>
              <p:cNvPicPr>
                <a:picLocks noChangeAspect="1"/>
              </p:cNvPicPr>
              <p:nvPr/>
            </p:nvPicPr>
            <p:blipFill>
              <a:blip r:embed="rId5"/>
              <a:stretch>
                <a:fillRect/>
              </a:stretch>
            </p:blipFill>
            <p:spPr>
              <a:xfrm>
                <a:off x="6315753" y="4752019"/>
                <a:ext cx="813830" cy="610373"/>
              </a:xfrm>
              <a:prstGeom prst="rect">
                <a:avLst/>
              </a:prstGeom>
            </p:spPr>
          </p:pic>
          <p:pic>
            <p:nvPicPr>
              <p:cNvPr id="49" name="Picture 48">
                <a:extLst>
                  <a:ext uri="{FF2B5EF4-FFF2-40B4-BE49-F238E27FC236}">
                    <a16:creationId xmlns:a16="http://schemas.microsoft.com/office/drawing/2014/main" id="{CAA5B8E2-9D7D-7C14-9756-4B59862F784D}"/>
                  </a:ext>
                </a:extLst>
              </p:cNvPr>
              <p:cNvPicPr>
                <a:picLocks noChangeAspect="1"/>
              </p:cNvPicPr>
              <p:nvPr/>
            </p:nvPicPr>
            <p:blipFill>
              <a:blip r:embed="rId6"/>
              <a:stretch>
                <a:fillRect/>
              </a:stretch>
            </p:blipFill>
            <p:spPr>
              <a:xfrm>
                <a:off x="6322614" y="5273788"/>
                <a:ext cx="790264" cy="592698"/>
              </a:xfrm>
              <a:prstGeom prst="rect">
                <a:avLst/>
              </a:prstGeom>
            </p:spPr>
          </p:pic>
          <p:pic>
            <p:nvPicPr>
              <p:cNvPr id="50" name="Picture 49">
                <a:extLst>
                  <a:ext uri="{FF2B5EF4-FFF2-40B4-BE49-F238E27FC236}">
                    <a16:creationId xmlns:a16="http://schemas.microsoft.com/office/drawing/2014/main" id="{869BE06E-2307-26B1-9831-A64511B12FF1}"/>
                  </a:ext>
                </a:extLst>
              </p:cNvPr>
              <p:cNvPicPr>
                <a:picLocks noChangeAspect="1"/>
              </p:cNvPicPr>
              <p:nvPr/>
            </p:nvPicPr>
            <p:blipFill>
              <a:blip r:embed="rId7"/>
              <a:stretch>
                <a:fillRect/>
              </a:stretch>
            </p:blipFill>
            <p:spPr>
              <a:xfrm>
                <a:off x="6880137" y="3122537"/>
                <a:ext cx="790264" cy="592698"/>
              </a:xfrm>
              <a:prstGeom prst="rect">
                <a:avLst/>
              </a:prstGeom>
            </p:spPr>
          </p:pic>
          <p:pic>
            <p:nvPicPr>
              <p:cNvPr id="51" name="Picture 50">
                <a:extLst>
                  <a:ext uri="{FF2B5EF4-FFF2-40B4-BE49-F238E27FC236}">
                    <a16:creationId xmlns:a16="http://schemas.microsoft.com/office/drawing/2014/main" id="{4CE8E438-57F8-3CC7-C770-F3B9477ED5A0}"/>
                  </a:ext>
                </a:extLst>
              </p:cNvPr>
              <p:cNvPicPr>
                <a:picLocks noChangeAspect="1"/>
              </p:cNvPicPr>
              <p:nvPr/>
            </p:nvPicPr>
            <p:blipFill>
              <a:blip r:embed="rId8"/>
              <a:stretch>
                <a:fillRect/>
              </a:stretch>
            </p:blipFill>
            <p:spPr>
              <a:xfrm>
                <a:off x="6880137" y="3662096"/>
                <a:ext cx="813830" cy="610373"/>
              </a:xfrm>
              <a:prstGeom prst="rect">
                <a:avLst/>
              </a:prstGeom>
            </p:spPr>
          </p:pic>
          <p:pic>
            <p:nvPicPr>
              <p:cNvPr id="52" name="Picture 51">
                <a:extLst>
                  <a:ext uri="{FF2B5EF4-FFF2-40B4-BE49-F238E27FC236}">
                    <a16:creationId xmlns:a16="http://schemas.microsoft.com/office/drawing/2014/main" id="{86B6C74E-7366-A65D-AE4F-324CB1108B96}"/>
                  </a:ext>
                </a:extLst>
              </p:cNvPr>
              <p:cNvPicPr>
                <a:picLocks noChangeAspect="1"/>
              </p:cNvPicPr>
              <p:nvPr/>
            </p:nvPicPr>
            <p:blipFill>
              <a:blip r:embed="rId9"/>
              <a:stretch>
                <a:fillRect/>
              </a:stretch>
            </p:blipFill>
            <p:spPr>
              <a:xfrm>
                <a:off x="6880137" y="4211420"/>
                <a:ext cx="790264" cy="592698"/>
              </a:xfrm>
              <a:prstGeom prst="rect">
                <a:avLst/>
              </a:prstGeom>
            </p:spPr>
          </p:pic>
          <p:pic>
            <p:nvPicPr>
              <p:cNvPr id="53" name="Picture 52">
                <a:extLst>
                  <a:ext uri="{FF2B5EF4-FFF2-40B4-BE49-F238E27FC236}">
                    <a16:creationId xmlns:a16="http://schemas.microsoft.com/office/drawing/2014/main" id="{DDC6079F-DA37-6159-CB72-AC256FEBE559}"/>
                  </a:ext>
                </a:extLst>
              </p:cNvPr>
              <p:cNvPicPr>
                <a:picLocks noChangeAspect="1"/>
              </p:cNvPicPr>
              <p:nvPr/>
            </p:nvPicPr>
            <p:blipFill>
              <a:blip r:embed="rId10"/>
              <a:stretch>
                <a:fillRect/>
              </a:stretch>
            </p:blipFill>
            <p:spPr>
              <a:xfrm>
                <a:off x="6901560" y="4758779"/>
                <a:ext cx="790264" cy="592698"/>
              </a:xfrm>
              <a:prstGeom prst="rect">
                <a:avLst/>
              </a:prstGeom>
            </p:spPr>
          </p:pic>
          <p:pic>
            <p:nvPicPr>
              <p:cNvPr id="54" name="Picture 53">
                <a:extLst>
                  <a:ext uri="{FF2B5EF4-FFF2-40B4-BE49-F238E27FC236}">
                    <a16:creationId xmlns:a16="http://schemas.microsoft.com/office/drawing/2014/main" id="{0E405818-01F2-59D1-E841-E78913B2EB83}"/>
                  </a:ext>
                </a:extLst>
              </p:cNvPr>
              <p:cNvPicPr>
                <a:picLocks noChangeAspect="1"/>
              </p:cNvPicPr>
              <p:nvPr/>
            </p:nvPicPr>
            <p:blipFill>
              <a:blip r:embed="rId11"/>
              <a:stretch>
                <a:fillRect/>
              </a:stretch>
            </p:blipFill>
            <p:spPr>
              <a:xfrm>
                <a:off x="6895995" y="5275168"/>
                <a:ext cx="813830" cy="610373"/>
              </a:xfrm>
              <a:prstGeom prst="rect">
                <a:avLst/>
              </a:prstGeom>
            </p:spPr>
          </p:pic>
        </p:grpSp>
      </p:grpSp>
      <p:sp>
        <p:nvSpPr>
          <p:cNvPr id="62" name="TextBox 61">
            <a:extLst>
              <a:ext uri="{FF2B5EF4-FFF2-40B4-BE49-F238E27FC236}">
                <a16:creationId xmlns:a16="http://schemas.microsoft.com/office/drawing/2014/main" id="{6332D4E1-347F-243E-33D0-4460CEC60323}"/>
              </a:ext>
            </a:extLst>
          </p:cNvPr>
          <p:cNvSpPr txBox="1"/>
          <p:nvPr/>
        </p:nvSpPr>
        <p:spPr>
          <a:xfrm>
            <a:off x="1375036" y="1479469"/>
            <a:ext cx="3649351" cy="338554"/>
          </a:xfrm>
          <a:prstGeom prst="rect">
            <a:avLst/>
          </a:prstGeom>
          <a:noFill/>
        </p:spPr>
        <p:txBody>
          <a:bodyPr wrap="square">
            <a:spAutoFit/>
          </a:bodyPr>
          <a:lstStyle/>
          <a:p>
            <a:r>
              <a:rPr lang="en-US" sz="1600" dirty="0">
                <a:solidFill>
                  <a:srgbClr val="FF0000"/>
                </a:solidFill>
              </a:rPr>
              <a:t>(ii) Decorrelated Receptive Fields</a:t>
            </a:r>
          </a:p>
        </p:txBody>
      </p:sp>
      <p:sp>
        <p:nvSpPr>
          <p:cNvPr id="19" name="TextBox 18">
            <a:extLst>
              <a:ext uri="{FF2B5EF4-FFF2-40B4-BE49-F238E27FC236}">
                <a16:creationId xmlns:a16="http://schemas.microsoft.com/office/drawing/2014/main" id="{79EFF63A-7DC8-BB6B-C244-14D1390B6889}"/>
              </a:ext>
            </a:extLst>
          </p:cNvPr>
          <p:cNvSpPr txBox="1"/>
          <p:nvPr/>
        </p:nvSpPr>
        <p:spPr>
          <a:xfrm>
            <a:off x="2702219" y="1874946"/>
            <a:ext cx="3973885" cy="338554"/>
          </a:xfrm>
          <a:prstGeom prst="rect">
            <a:avLst/>
          </a:prstGeom>
          <a:noFill/>
        </p:spPr>
        <p:txBody>
          <a:bodyPr wrap="square">
            <a:spAutoFit/>
          </a:bodyPr>
          <a:lstStyle/>
          <a:p>
            <a:r>
              <a:rPr lang="en-US" sz="1600" b="1" dirty="0"/>
              <a:t>Example Decorrelated Receptive Fields</a:t>
            </a:r>
          </a:p>
        </p:txBody>
      </p:sp>
      <p:pic>
        <p:nvPicPr>
          <p:cNvPr id="24" name="Picture 23">
            <a:extLst>
              <a:ext uri="{FF2B5EF4-FFF2-40B4-BE49-F238E27FC236}">
                <a16:creationId xmlns:a16="http://schemas.microsoft.com/office/drawing/2014/main" id="{73E5AF2E-3F4E-64E2-1F4E-9D661E173920}"/>
              </a:ext>
            </a:extLst>
          </p:cNvPr>
          <p:cNvPicPr>
            <a:picLocks noChangeAspect="1"/>
          </p:cNvPicPr>
          <p:nvPr/>
        </p:nvPicPr>
        <p:blipFill>
          <a:blip r:embed="rId12"/>
          <a:stretch>
            <a:fillRect/>
          </a:stretch>
        </p:blipFill>
        <p:spPr>
          <a:xfrm>
            <a:off x="2877261" y="2213500"/>
            <a:ext cx="1793947" cy="1345460"/>
          </a:xfrm>
          <a:prstGeom prst="rect">
            <a:avLst/>
          </a:prstGeom>
        </p:spPr>
      </p:pic>
      <p:pic>
        <p:nvPicPr>
          <p:cNvPr id="25" name="Picture 24">
            <a:extLst>
              <a:ext uri="{FF2B5EF4-FFF2-40B4-BE49-F238E27FC236}">
                <a16:creationId xmlns:a16="http://schemas.microsoft.com/office/drawing/2014/main" id="{681703AB-203E-DF47-29E5-CC8D9263A5E7}"/>
              </a:ext>
            </a:extLst>
          </p:cNvPr>
          <p:cNvPicPr>
            <a:picLocks noChangeAspect="1"/>
          </p:cNvPicPr>
          <p:nvPr/>
        </p:nvPicPr>
        <p:blipFill>
          <a:blip r:embed="rId13"/>
          <a:stretch>
            <a:fillRect/>
          </a:stretch>
        </p:blipFill>
        <p:spPr>
          <a:xfrm>
            <a:off x="4087517" y="2213500"/>
            <a:ext cx="1793947" cy="1345460"/>
          </a:xfrm>
          <a:prstGeom prst="rect">
            <a:avLst/>
          </a:prstGeom>
        </p:spPr>
      </p:pic>
      <p:pic>
        <p:nvPicPr>
          <p:cNvPr id="26" name="Picture 25">
            <a:extLst>
              <a:ext uri="{FF2B5EF4-FFF2-40B4-BE49-F238E27FC236}">
                <a16:creationId xmlns:a16="http://schemas.microsoft.com/office/drawing/2014/main" id="{95B93F3C-DDFF-56E3-E6CE-D4461C45E0E2}"/>
              </a:ext>
            </a:extLst>
          </p:cNvPr>
          <p:cNvPicPr>
            <a:picLocks noChangeAspect="1"/>
          </p:cNvPicPr>
          <p:nvPr/>
        </p:nvPicPr>
        <p:blipFill>
          <a:blip r:embed="rId14"/>
          <a:stretch>
            <a:fillRect/>
          </a:stretch>
        </p:blipFill>
        <p:spPr>
          <a:xfrm>
            <a:off x="2877260" y="3411971"/>
            <a:ext cx="1793947" cy="1345460"/>
          </a:xfrm>
          <a:prstGeom prst="rect">
            <a:avLst/>
          </a:prstGeom>
        </p:spPr>
      </p:pic>
      <p:pic>
        <p:nvPicPr>
          <p:cNvPr id="27" name="Picture 26">
            <a:extLst>
              <a:ext uri="{FF2B5EF4-FFF2-40B4-BE49-F238E27FC236}">
                <a16:creationId xmlns:a16="http://schemas.microsoft.com/office/drawing/2014/main" id="{0BA54C09-FE6F-76D1-0550-2495B33690A2}"/>
              </a:ext>
            </a:extLst>
          </p:cNvPr>
          <p:cNvPicPr>
            <a:picLocks noChangeAspect="1"/>
          </p:cNvPicPr>
          <p:nvPr/>
        </p:nvPicPr>
        <p:blipFill>
          <a:blip r:embed="rId15"/>
          <a:stretch>
            <a:fillRect/>
          </a:stretch>
        </p:blipFill>
        <p:spPr>
          <a:xfrm>
            <a:off x="4100376" y="3411971"/>
            <a:ext cx="1793947" cy="1345460"/>
          </a:xfrm>
          <a:prstGeom prst="rect">
            <a:avLst/>
          </a:prstGeom>
        </p:spPr>
      </p:pic>
      <p:sp>
        <p:nvSpPr>
          <p:cNvPr id="28" name="TextBox 27">
            <a:extLst>
              <a:ext uri="{FF2B5EF4-FFF2-40B4-BE49-F238E27FC236}">
                <a16:creationId xmlns:a16="http://schemas.microsoft.com/office/drawing/2014/main" id="{B1A6AE34-3E98-D04B-7581-DC10C395EB9C}"/>
              </a:ext>
            </a:extLst>
          </p:cNvPr>
          <p:cNvSpPr txBox="1"/>
          <p:nvPr/>
        </p:nvSpPr>
        <p:spPr>
          <a:xfrm>
            <a:off x="6475486" y="1868985"/>
            <a:ext cx="3316941" cy="830997"/>
          </a:xfrm>
          <a:prstGeom prst="rect">
            <a:avLst/>
          </a:prstGeom>
          <a:noFill/>
        </p:spPr>
        <p:txBody>
          <a:bodyPr wrap="square">
            <a:spAutoFit/>
          </a:bodyPr>
          <a:lstStyle/>
          <a:p>
            <a:r>
              <a:rPr lang="en-US" sz="1600" b="1" dirty="0"/>
              <a:t>Two parameters:</a:t>
            </a:r>
            <a:endParaRPr lang="en-US" sz="1600" dirty="0"/>
          </a:p>
          <a:p>
            <a:pPr marL="285750" indent="-285750">
              <a:buFontTx/>
              <a:buChar char="-"/>
            </a:pPr>
            <a:r>
              <a:rPr lang="en-US" sz="1600" i="1" dirty="0">
                <a:solidFill>
                  <a:schemeClr val="accent2"/>
                </a:solidFill>
              </a:rPr>
              <a:t>DT</a:t>
            </a:r>
            <a:r>
              <a:rPr lang="en-US" sz="1600" dirty="0">
                <a:solidFill>
                  <a:schemeClr val="accent2"/>
                </a:solidFill>
              </a:rPr>
              <a:t>:</a:t>
            </a:r>
            <a:r>
              <a:rPr lang="en-US" sz="1600" i="1" dirty="0">
                <a:solidFill>
                  <a:schemeClr val="accent2"/>
                </a:solidFill>
              </a:rPr>
              <a:t> </a:t>
            </a:r>
            <a:r>
              <a:rPr lang="en-US" sz="1600" dirty="0">
                <a:solidFill>
                  <a:schemeClr val="accent2"/>
                </a:solidFill>
              </a:rPr>
              <a:t>Total Power of inhibition</a:t>
            </a:r>
          </a:p>
          <a:p>
            <a:pPr marL="285750" indent="-285750">
              <a:buFontTx/>
              <a:buChar char="-"/>
            </a:pPr>
            <a:r>
              <a:rPr lang="en-US" sz="1600" i="1" dirty="0">
                <a:solidFill>
                  <a:schemeClr val="accent2"/>
                </a:solidFill>
              </a:rPr>
              <a:t>DV</a:t>
            </a:r>
            <a:r>
              <a:rPr lang="en-US" sz="1600" dirty="0">
                <a:solidFill>
                  <a:schemeClr val="accent2"/>
                </a:solidFill>
              </a:rPr>
              <a:t>: SD of inhibition dist.</a:t>
            </a:r>
          </a:p>
        </p:txBody>
      </p:sp>
      <p:pic>
        <p:nvPicPr>
          <p:cNvPr id="5" name="Picture 4">
            <a:extLst>
              <a:ext uri="{FF2B5EF4-FFF2-40B4-BE49-F238E27FC236}">
                <a16:creationId xmlns:a16="http://schemas.microsoft.com/office/drawing/2014/main" id="{D5A31C1C-51AE-DBDD-9FC2-7F0082B73FD4}"/>
              </a:ext>
            </a:extLst>
          </p:cNvPr>
          <p:cNvPicPr>
            <a:picLocks noChangeAspect="1"/>
          </p:cNvPicPr>
          <p:nvPr/>
        </p:nvPicPr>
        <p:blipFill>
          <a:blip r:embed="rId16"/>
          <a:stretch>
            <a:fillRect/>
          </a:stretch>
        </p:blipFill>
        <p:spPr>
          <a:xfrm>
            <a:off x="6477561" y="2802599"/>
            <a:ext cx="5080115" cy="2710840"/>
          </a:xfrm>
          <a:prstGeom prst="rect">
            <a:avLst/>
          </a:prstGeom>
        </p:spPr>
      </p:pic>
      <p:sp>
        <p:nvSpPr>
          <p:cNvPr id="7" name="TextBox 6">
            <a:extLst>
              <a:ext uri="{FF2B5EF4-FFF2-40B4-BE49-F238E27FC236}">
                <a16:creationId xmlns:a16="http://schemas.microsoft.com/office/drawing/2014/main" id="{62CE6B3B-9006-719A-2988-9313E4B4CCB3}"/>
              </a:ext>
            </a:extLst>
          </p:cNvPr>
          <p:cNvSpPr txBox="1"/>
          <p:nvPr/>
        </p:nvSpPr>
        <p:spPr>
          <a:xfrm>
            <a:off x="365368" y="5679068"/>
            <a:ext cx="7732879" cy="584775"/>
          </a:xfrm>
          <a:prstGeom prst="rect">
            <a:avLst/>
          </a:prstGeom>
          <a:noFill/>
        </p:spPr>
        <p:txBody>
          <a:bodyPr wrap="square">
            <a:spAutoFit/>
          </a:bodyPr>
          <a:lstStyle/>
          <a:p>
            <a:pPr marL="285750" indent="-285750">
              <a:buFont typeface="Arial" panose="020B0604020202020204" pitchFamily="34" charset="0"/>
              <a:buChar char="•"/>
            </a:pPr>
            <a:r>
              <a:rPr lang="en-US" sz="1600" dirty="0"/>
              <a:t>MT receptive fields: comparable mostly “untuned” suppression (Inagaki et al., 2016).</a:t>
            </a:r>
          </a:p>
          <a:p>
            <a:pPr marL="285750" indent="-285750">
              <a:buFont typeface="Arial" panose="020B0604020202020204" pitchFamily="34" charset="0"/>
              <a:buChar char="•"/>
            </a:pPr>
            <a:r>
              <a:rPr lang="en-US" sz="1600" dirty="0"/>
              <a:t>Tuned suppression in V1 (</a:t>
            </a:r>
            <a:r>
              <a:rPr lang="it-IT" sz="1600" dirty="0"/>
              <a:t>Rust et al., 2006).</a:t>
            </a:r>
            <a:endParaRPr lang="en-US" sz="1600" dirty="0"/>
          </a:p>
        </p:txBody>
      </p:sp>
      <p:sp>
        <p:nvSpPr>
          <p:cNvPr id="4" name="TextBox 3">
            <a:extLst>
              <a:ext uri="{FF2B5EF4-FFF2-40B4-BE49-F238E27FC236}">
                <a16:creationId xmlns:a16="http://schemas.microsoft.com/office/drawing/2014/main" id="{077E4C2A-6C28-CF89-9A19-73CD60052700}"/>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300570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a:t>
            </a:r>
          </a:p>
        </p:txBody>
      </p:sp>
      <p:sp>
        <p:nvSpPr>
          <p:cNvPr id="3" name="TextBox 2">
            <a:extLst>
              <a:ext uri="{FF2B5EF4-FFF2-40B4-BE49-F238E27FC236}">
                <a16:creationId xmlns:a16="http://schemas.microsoft.com/office/drawing/2014/main" id="{4B348BF8-7031-9E15-D420-3F6575BD0046}"/>
              </a:ext>
            </a:extLst>
          </p:cNvPr>
          <p:cNvSpPr txBox="1"/>
          <p:nvPr/>
        </p:nvSpPr>
        <p:spPr>
          <a:xfrm>
            <a:off x="1297502" y="1000212"/>
            <a:ext cx="7299649" cy="369332"/>
          </a:xfrm>
          <a:prstGeom prst="rect">
            <a:avLst/>
          </a:prstGeom>
          <a:noFill/>
        </p:spPr>
        <p:txBody>
          <a:bodyPr wrap="square">
            <a:spAutoFit/>
          </a:bodyPr>
          <a:lstStyle/>
          <a:p>
            <a:r>
              <a:rPr lang="en-US" u="sng" dirty="0">
                <a:solidFill>
                  <a:srgbClr val="222222"/>
                </a:solidFill>
              </a:rPr>
              <a:t>2. Template Integration Model</a:t>
            </a:r>
            <a:endParaRPr lang="en-US" u="sng" dirty="0"/>
          </a:p>
        </p:txBody>
      </p:sp>
      <p:sp>
        <p:nvSpPr>
          <p:cNvPr id="62" name="TextBox 61">
            <a:extLst>
              <a:ext uri="{FF2B5EF4-FFF2-40B4-BE49-F238E27FC236}">
                <a16:creationId xmlns:a16="http://schemas.microsoft.com/office/drawing/2014/main" id="{6332D4E1-347F-243E-33D0-4460CEC60323}"/>
              </a:ext>
            </a:extLst>
          </p:cNvPr>
          <p:cNvSpPr txBox="1"/>
          <p:nvPr/>
        </p:nvSpPr>
        <p:spPr>
          <a:xfrm>
            <a:off x="1375036" y="1479469"/>
            <a:ext cx="3649351" cy="338554"/>
          </a:xfrm>
          <a:prstGeom prst="rect">
            <a:avLst/>
          </a:prstGeom>
          <a:noFill/>
        </p:spPr>
        <p:txBody>
          <a:bodyPr wrap="square">
            <a:spAutoFit/>
          </a:bodyPr>
          <a:lstStyle/>
          <a:p>
            <a:r>
              <a:rPr lang="en-US" sz="1600" dirty="0">
                <a:solidFill>
                  <a:srgbClr val="FF0000"/>
                </a:solidFill>
              </a:rPr>
              <a:t>(iii) Total Gain</a:t>
            </a:r>
          </a:p>
        </p:txBody>
      </p:sp>
      <p:sp>
        <p:nvSpPr>
          <p:cNvPr id="28" name="TextBox 27">
            <a:extLst>
              <a:ext uri="{FF2B5EF4-FFF2-40B4-BE49-F238E27FC236}">
                <a16:creationId xmlns:a16="http://schemas.microsoft.com/office/drawing/2014/main" id="{B1A6AE34-3E98-D04B-7581-DC10C395EB9C}"/>
              </a:ext>
            </a:extLst>
          </p:cNvPr>
          <p:cNvSpPr txBox="1"/>
          <p:nvPr/>
        </p:nvSpPr>
        <p:spPr>
          <a:xfrm>
            <a:off x="4881800" y="4040606"/>
            <a:ext cx="1798854" cy="584775"/>
          </a:xfrm>
          <a:prstGeom prst="rect">
            <a:avLst/>
          </a:prstGeom>
          <a:noFill/>
        </p:spPr>
        <p:txBody>
          <a:bodyPr wrap="square">
            <a:spAutoFit/>
          </a:bodyPr>
          <a:lstStyle/>
          <a:p>
            <a:r>
              <a:rPr lang="en-US" sz="1600" b="1" dirty="0"/>
              <a:t>One parameter:</a:t>
            </a:r>
            <a:endParaRPr lang="en-US" sz="1600" dirty="0"/>
          </a:p>
          <a:p>
            <a:pPr marL="285750" indent="-285750">
              <a:buFontTx/>
              <a:buChar char="-"/>
            </a:pPr>
            <a:r>
              <a:rPr lang="en-US" sz="1600" i="1" dirty="0">
                <a:solidFill>
                  <a:schemeClr val="accent6"/>
                </a:solidFill>
              </a:rPr>
              <a:t>GT</a:t>
            </a:r>
            <a:r>
              <a:rPr lang="en-US" sz="1600" dirty="0">
                <a:solidFill>
                  <a:schemeClr val="accent6"/>
                </a:solidFill>
              </a:rPr>
              <a:t>:</a:t>
            </a:r>
            <a:r>
              <a:rPr lang="en-US" sz="1600" i="1" dirty="0">
                <a:solidFill>
                  <a:schemeClr val="accent6"/>
                </a:solidFill>
              </a:rPr>
              <a:t> </a:t>
            </a:r>
            <a:r>
              <a:rPr lang="en-US" sz="1600" dirty="0">
                <a:solidFill>
                  <a:schemeClr val="accent6"/>
                </a:solidFill>
              </a:rPr>
              <a:t>Total Gain</a:t>
            </a:r>
          </a:p>
        </p:txBody>
      </p:sp>
      <p:sp>
        <p:nvSpPr>
          <p:cNvPr id="4" name="TextBox 3">
            <a:extLst>
              <a:ext uri="{FF2B5EF4-FFF2-40B4-BE49-F238E27FC236}">
                <a16:creationId xmlns:a16="http://schemas.microsoft.com/office/drawing/2014/main" id="{D74B8ED5-8FCC-10E9-7D23-0C5CB4B4FF00}"/>
              </a:ext>
            </a:extLst>
          </p:cNvPr>
          <p:cNvSpPr txBox="1"/>
          <p:nvPr/>
        </p:nvSpPr>
        <p:spPr>
          <a:xfrm>
            <a:off x="364334" y="1956619"/>
            <a:ext cx="2337885" cy="646331"/>
          </a:xfrm>
          <a:prstGeom prst="rect">
            <a:avLst/>
          </a:prstGeom>
          <a:noFill/>
        </p:spPr>
        <p:txBody>
          <a:bodyPr wrap="square">
            <a:spAutoFit/>
          </a:bodyPr>
          <a:lstStyle/>
          <a:p>
            <a:r>
              <a:rPr lang="en-US" b="1" dirty="0"/>
              <a:t>V1 Population Motion Energy Response</a:t>
            </a:r>
          </a:p>
        </p:txBody>
      </p:sp>
      <p:pic>
        <p:nvPicPr>
          <p:cNvPr id="5" name="Picture 4">
            <a:extLst>
              <a:ext uri="{FF2B5EF4-FFF2-40B4-BE49-F238E27FC236}">
                <a16:creationId xmlns:a16="http://schemas.microsoft.com/office/drawing/2014/main" id="{35A9EE5F-A9B2-A5AD-77AC-FA0097C98FC2}"/>
              </a:ext>
            </a:extLst>
          </p:cNvPr>
          <p:cNvPicPr>
            <a:picLocks noChangeAspect="1"/>
          </p:cNvPicPr>
          <p:nvPr/>
        </p:nvPicPr>
        <p:blipFill>
          <a:blip r:embed="rId3"/>
          <a:stretch>
            <a:fillRect/>
          </a:stretch>
        </p:blipFill>
        <p:spPr>
          <a:xfrm>
            <a:off x="-99289" y="2458580"/>
            <a:ext cx="3044695" cy="228352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F8CD6BC-9062-A9B1-FC49-40A5FB2E3A13}"/>
                  </a:ext>
                </a:extLst>
              </p:cNvPr>
              <p:cNvSpPr txBox="1"/>
              <p:nvPr/>
            </p:nvSpPr>
            <p:spPr>
              <a:xfrm>
                <a:off x="4341978" y="3080656"/>
                <a:ext cx="2208742" cy="5934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𝑑</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𝑑</m:t>
                              </m:r>
                            </m:sub>
                          </m:sSub>
                          <m:r>
                            <a:rPr lang="en-US" b="0" i="1" smtClean="0">
                              <a:latin typeface="Cambria Math" panose="02040503050406030204" pitchFamily="18" charset="0"/>
                            </a:rPr>
                            <m:t>+</m:t>
                          </m:r>
                          <m:r>
                            <a:rPr lang="en-US" b="0" i="1" smtClean="0">
                              <a:solidFill>
                                <a:schemeClr val="accent6"/>
                              </a:solidFill>
                              <a:latin typeface="Cambria Math" panose="02040503050406030204" pitchFamily="18" charset="0"/>
                            </a:rPr>
                            <m:t>𝐺𝑇</m:t>
                          </m:r>
                          <m:nary>
                            <m:naryPr>
                              <m:chr m:val="∑"/>
                              <m:subHide m:val="on"/>
                              <m:supHide m:val="on"/>
                              <m:ctrlPr>
                                <a:rPr lang="en-US" b="0" i="1" smtClean="0">
                                  <a:latin typeface="Cambria Math" panose="02040503050406030204" pitchFamily="18" charset="0"/>
                                </a:rPr>
                              </m:ctrlPr>
                            </m:naryPr>
                            <m:sub/>
                            <m:sup/>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𝑑</m:t>
                                  </m:r>
                                </m:sub>
                              </m:sSub>
                            </m:e>
                          </m:nary>
                        </m:num>
                        <m:den>
                          <m:nary>
                            <m:naryPr>
                              <m:chr m:val="∑"/>
                              <m:subHide m:val="on"/>
                              <m:supHide m:val="on"/>
                              <m:ctrlPr>
                                <a:rPr lang="en-US" b="0" i="1" smtClean="0">
                                  <a:latin typeface="Cambria Math" panose="02040503050406030204" pitchFamily="18" charset="0"/>
                                </a:rPr>
                              </m:ctrlPr>
                            </m:naryP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𝑙𝑜𝑔</m:t>
                                  </m:r>
                                </m:e>
                                <m:sub>
                                  <m:r>
                                    <a:rPr lang="en-US" b="0" i="1" smtClean="0">
                                      <a:latin typeface="Cambria Math" panose="02040503050406030204" pitchFamily="18" charset="0"/>
                                    </a:rPr>
                                    <m:t>10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𝑑</m:t>
                                  </m:r>
                                </m:sub>
                              </m:sSub>
                              <m:r>
                                <a:rPr lang="en-US" b="0" i="1" smtClean="0">
                                  <a:latin typeface="Cambria Math" panose="02040503050406030204" pitchFamily="18" charset="0"/>
                                </a:rPr>
                                <m:t>)</m:t>
                              </m:r>
                            </m:e>
                          </m:nary>
                        </m:den>
                      </m:f>
                    </m:oMath>
                  </m:oMathPara>
                </a14:m>
                <a:endParaRPr lang="en-US" dirty="0"/>
              </a:p>
            </p:txBody>
          </p:sp>
        </mc:Choice>
        <mc:Fallback xmlns="">
          <p:sp>
            <p:nvSpPr>
              <p:cNvPr id="7" name="TextBox 6">
                <a:extLst>
                  <a:ext uri="{FF2B5EF4-FFF2-40B4-BE49-F238E27FC236}">
                    <a16:creationId xmlns:a16="http://schemas.microsoft.com/office/drawing/2014/main" id="{EF8CD6BC-9062-A9B1-FC49-40A5FB2E3A13}"/>
                  </a:ext>
                </a:extLst>
              </p:cNvPr>
              <p:cNvSpPr txBox="1">
                <a:spLocks noRot="1" noChangeAspect="1" noMove="1" noResize="1" noEditPoints="1" noAdjustHandles="1" noChangeArrowheads="1" noChangeShapeType="1" noTextEdit="1"/>
              </p:cNvSpPr>
              <p:nvPr/>
            </p:nvSpPr>
            <p:spPr>
              <a:xfrm>
                <a:off x="4341978" y="3080656"/>
                <a:ext cx="2208742" cy="5934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288AE44-79E6-1829-9E8A-80C6E1FA4807}"/>
                  </a:ext>
                </a:extLst>
              </p:cNvPr>
              <p:cNvSpPr txBox="1"/>
              <p:nvPr/>
            </p:nvSpPr>
            <p:spPr>
              <a:xfrm>
                <a:off x="2470101" y="4040606"/>
                <a:ext cx="1978414" cy="646331"/>
              </a:xfrm>
              <a:prstGeom prst="rect">
                <a:avLst/>
              </a:prstGeom>
              <a:noFill/>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𝑑</m:t>
                        </m:r>
                      </m:sub>
                    </m:sSub>
                  </m:oMath>
                </a14:m>
                <a:r>
                  <a:rPr lang="en-US" dirty="0"/>
                  <a:t>: Total activation of the template</a:t>
                </a:r>
              </a:p>
            </p:txBody>
          </p:sp>
        </mc:Choice>
        <mc:Fallback xmlns="">
          <p:sp>
            <p:nvSpPr>
              <p:cNvPr id="8" name="TextBox 7">
                <a:extLst>
                  <a:ext uri="{FF2B5EF4-FFF2-40B4-BE49-F238E27FC236}">
                    <a16:creationId xmlns:a16="http://schemas.microsoft.com/office/drawing/2014/main" id="{D288AE44-79E6-1829-9E8A-80C6E1FA4807}"/>
                  </a:ext>
                </a:extLst>
              </p:cNvPr>
              <p:cNvSpPr txBox="1">
                <a:spLocks noRot="1" noChangeAspect="1" noMove="1" noResize="1" noEditPoints="1" noAdjustHandles="1" noChangeArrowheads="1" noChangeShapeType="1" noTextEdit="1"/>
              </p:cNvSpPr>
              <p:nvPr/>
            </p:nvSpPr>
            <p:spPr>
              <a:xfrm>
                <a:off x="2470101" y="4040606"/>
                <a:ext cx="1978414" cy="646331"/>
              </a:xfrm>
              <a:prstGeom prst="rect">
                <a:avLst/>
              </a:prstGeom>
              <a:blipFill>
                <a:blip r:embed="rId5"/>
                <a:stretch>
                  <a:fillRect l="-2462" t="-5660" r="-4308"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4B8B0A1-C393-D833-AF39-87C9BC0EE352}"/>
                  </a:ext>
                </a:extLst>
              </p:cNvPr>
              <p:cNvSpPr txBox="1"/>
              <p:nvPr/>
            </p:nvSpPr>
            <p:spPr>
              <a:xfrm>
                <a:off x="475980" y="4653451"/>
                <a:ext cx="2567924" cy="369332"/>
              </a:xfrm>
              <a:prstGeom prst="rect">
                <a:avLst/>
              </a:prstGeom>
              <a:noFill/>
            </p:spPr>
            <p:txBody>
              <a:bodyPr wrap="square">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𝑑</m:t>
                        </m:r>
                      </m:sub>
                    </m:sSub>
                  </m:oMath>
                </a14:m>
                <a:r>
                  <a:rPr lang="en-US" dirty="0"/>
                  <a:t>: motion Energy</a:t>
                </a:r>
              </a:p>
            </p:txBody>
          </p:sp>
        </mc:Choice>
        <mc:Fallback xmlns="">
          <p:sp>
            <p:nvSpPr>
              <p:cNvPr id="9" name="TextBox 8">
                <a:extLst>
                  <a:ext uri="{FF2B5EF4-FFF2-40B4-BE49-F238E27FC236}">
                    <a16:creationId xmlns:a16="http://schemas.microsoft.com/office/drawing/2014/main" id="{34B8B0A1-C393-D833-AF39-87C9BC0EE352}"/>
                  </a:ext>
                </a:extLst>
              </p:cNvPr>
              <p:cNvSpPr txBox="1">
                <a:spLocks noRot="1" noChangeAspect="1" noMove="1" noResize="1" noEditPoints="1" noAdjustHandles="1" noChangeArrowheads="1" noChangeShapeType="1" noTextEdit="1"/>
              </p:cNvSpPr>
              <p:nvPr/>
            </p:nvSpPr>
            <p:spPr>
              <a:xfrm>
                <a:off x="475980" y="4653451"/>
                <a:ext cx="2567924" cy="369332"/>
              </a:xfrm>
              <a:prstGeom prst="rect">
                <a:avLst/>
              </a:prstGeom>
              <a:blipFill>
                <a:blip r:embed="rId6"/>
                <a:stretch>
                  <a:fillRect t="-8197" b="-24590"/>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B42BAD6-E360-5DF5-9B2D-4F76CB6025BA}"/>
              </a:ext>
            </a:extLst>
          </p:cNvPr>
          <p:cNvPicPr>
            <a:picLocks noChangeAspect="1"/>
          </p:cNvPicPr>
          <p:nvPr/>
        </p:nvPicPr>
        <p:blipFill>
          <a:blip r:embed="rId7"/>
          <a:stretch>
            <a:fillRect/>
          </a:stretch>
        </p:blipFill>
        <p:spPr>
          <a:xfrm>
            <a:off x="2401654" y="2784112"/>
            <a:ext cx="1793947" cy="1345460"/>
          </a:xfrm>
          <a:prstGeom prst="rect">
            <a:avLst/>
          </a:prstGeom>
        </p:spPr>
      </p:pic>
      <p:sp>
        <p:nvSpPr>
          <p:cNvPr id="20" name="TextBox 19">
            <a:extLst>
              <a:ext uri="{FF2B5EF4-FFF2-40B4-BE49-F238E27FC236}">
                <a16:creationId xmlns:a16="http://schemas.microsoft.com/office/drawing/2014/main" id="{5887A293-3975-0F92-53E7-367D6D7C2BE2}"/>
              </a:ext>
            </a:extLst>
          </p:cNvPr>
          <p:cNvSpPr txBox="1"/>
          <p:nvPr/>
        </p:nvSpPr>
        <p:spPr>
          <a:xfrm>
            <a:off x="2729353" y="2436680"/>
            <a:ext cx="1207380" cy="369332"/>
          </a:xfrm>
          <a:prstGeom prst="rect">
            <a:avLst/>
          </a:prstGeom>
          <a:noFill/>
        </p:spPr>
        <p:txBody>
          <a:bodyPr wrap="square">
            <a:spAutoFit/>
          </a:bodyPr>
          <a:lstStyle/>
          <a:p>
            <a:r>
              <a:rPr lang="en-US" dirty="0"/>
              <a:t>direction d</a:t>
            </a:r>
          </a:p>
        </p:txBody>
      </p:sp>
      <p:sp>
        <p:nvSpPr>
          <p:cNvPr id="110" name="TextBox 109">
            <a:extLst>
              <a:ext uri="{FF2B5EF4-FFF2-40B4-BE49-F238E27FC236}">
                <a16:creationId xmlns:a16="http://schemas.microsoft.com/office/drawing/2014/main" id="{92FA8EE5-2E54-6DE5-D460-B24351A657B3}"/>
              </a:ext>
            </a:extLst>
          </p:cNvPr>
          <p:cNvSpPr txBox="1"/>
          <p:nvPr/>
        </p:nvSpPr>
        <p:spPr>
          <a:xfrm>
            <a:off x="9295044" y="754853"/>
            <a:ext cx="1599456" cy="338554"/>
          </a:xfrm>
          <a:prstGeom prst="rect">
            <a:avLst/>
          </a:prstGeom>
          <a:noFill/>
        </p:spPr>
        <p:txBody>
          <a:bodyPr wrap="square">
            <a:spAutoFit/>
          </a:bodyPr>
          <a:lstStyle/>
          <a:p>
            <a:r>
              <a:rPr lang="en-US" sz="1600" b="1" dirty="0"/>
              <a:t>Decorrelated</a:t>
            </a:r>
            <a:endParaRPr lang="en-US" sz="1600" dirty="0"/>
          </a:p>
        </p:txBody>
      </p:sp>
      <p:sp>
        <p:nvSpPr>
          <p:cNvPr id="111" name="TextBox 110">
            <a:extLst>
              <a:ext uri="{FF2B5EF4-FFF2-40B4-BE49-F238E27FC236}">
                <a16:creationId xmlns:a16="http://schemas.microsoft.com/office/drawing/2014/main" id="{E0F2EDAA-894C-ADDE-686C-A097ADC4B1BD}"/>
              </a:ext>
            </a:extLst>
          </p:cNvPr>
          <p:cNvSpPr txBox="1"/>
          <p:nvPr/>
        </p:nvSpPr>
        <p:spPr>
          <a:xfrm>
            <a:off x="9295044" y="3600340"/>
            <a:ext cx="1599456" cy="338554"/>
          </a:xfrm>
          <a:prstGeom prst="rect">
            <a:avLst/>
          </a:prstGeom>
          <a:noFill/>
        </p:spPr>
        <p:txBody>
          <a:bodyPr wrap="square">
            <a:spAutoFit/>
          </a:bodyPr>
          <a:lstStyle/>
          <a:p>
            <a:r>
              <a:rPr lang="en-US" sz="1600" b="1" dirty="0"/>
              <a:t>Gain Control</a:t>
            </a:r>
            <a:endParaRPr lang="en-US" sz="1600" dirty="0"/>
          </a:p>
        </p:txBody>
      </p:sp>
      <p:pic>
        <p:nvPicPr>
          <p:cNvPr id="11" name="Picture 10">
            <a:extLst>
              <a:ext uri="{FF2B5EF4-FFF2-40B4-BE49-F238E27FC236}">
                <a16:creationId xmlns:a16="http://schemas.microsoft.com/office/drawing/2014/main" id="{E270AF34-2C02-5FB3-9856-C0B0AE23A264}"/>
              </a:ext>
            </a:extLst>
          </p:cNvPr>
          <p:cNvPicPr>
            <a:picLocks noChangeAspect="1"/>
          </p:cNvPicPr>
          <p:nvPr/>
        </p:nvPicPr>
        <p:blipFill>
          <a:blip r:embed="rId8"/>
          <a:stretch>
            <a:fillRect/>
          </a:stretch>
        </p:blipFill>
        <p:spPr>
          <a:xfrm>
            <a:off x="7725881" y="1029287"/>
            <a:ext cx="4518952" cy="2411394"/>
          </a:xfrm>
          <a:prstGeom prst="rect">
            <a:avLst/>
          </a:prstGeom>
        </p:spPr>
      </p:pic>
      <p:pic>
        <p:nvPicPr>
          <p:cNvPr id="13" name="Picture 12">
            <a:extLst>
              <a:ext uri="{FF2B5EF4-FFF2-40B4-BE49-F238E27FC236}">
                <a16:creationId xmlns:a16="http://schemas.microsoft.com/office/drawing/2014/main" id="{F45976D6-E798-911F-61CF-507E0D2249B0}"/>
              </a:ext>
            </a:extLst>
          </p:cNvPr>
          <p:cNvPicPr>
            <a:picLocks noChangeAspect="1"/>
          </p:cNvPicPr>
          <p:nvPr/>
        </p:nvPicPr>
        <p:blipFill>
          <a:blip r:embed="rId9"/>
          <a:stretch>
            <a:fillRect/>
          </a:stretch>
        </p:blipFill>
        <p:spPr>
          <a:xfrm>
            <a:off x="7725881" y="3882572"/>
            <a:ext cx="4518952" cy="2411394"/>
          </a:xfrm>
          <a:prstGeom prst="rect">
            <a:avLst/>
          </a:prstGeom>
        </p:spPr>
      </p:pic>
      <p:sp>
        <p:nvSpPr>
          <p:cNvPr id="15" name="TextBox 14">
            <a:extLst>
              <a:ext uri="{FF2B5EF4-FFF2-40B4-BE49-F238E27FC236}">
                <a16:creationId xmlns:a16="http://schemas.microsoft.com/office/drawing/2014/main" id="{77E3E26C-9613-C9FF-8C9C-58DCFEA38635}"/>
              </a:ext>
            </a:extLst>
          </p:cNvPr>
          <p:cNvSpPr txBox="1"/>
          <p:nvPr/>
        </p:nvSpPr>
        <p:spPr>
          <a:xfrm>
            <a:off x="329838" y="5491182"/>
            <a:ext cx="7731526" cy="1077218"/>
          </a:xfrm>
          <a:prstGeom prst="rect">
            <a:avLst/>
          </a:prstGeom>
          <a:noFill/>
        </p:spPr>
        <p:txBody>
          <a:bodyPr wrap="square">
            <a:spAutoFit/>
          </a:bodyPr>
          <a:lstStyle/>
          <a:p>
            <a:pPr marL="285750" indent="-285750">
              <a:buFont typeface="Arial" panose="020B0604020202020204" pitchFamily="34" charset="0"/>
              <a:buChar char="•"/>
            </a:pPr>
            <a:r>
              <a:rPr lang="pt-BR" sz="1600" dirty="0"/>
              <a:t>MT activity increases with motion coherence </a:t>
            </a:r>
          </a:p>
          <a:p>
            <a:r>
              <a:rPr lang="pt-BR" sz="1600" dirty="0"/>
              <a:t>(Drifting Gabors, MEG: Amano et al., 2012; RDK, fMRI: Rees, Friston, and Koch 2000)</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Baseline activity, static non-linearity (Rees, Friston, and Koch 2000)</a:t>
            </a:r>
            <a:endParaRPr lang="en-US" sz="1600" dirty="0"/>
          </a:p>
        </p:txBody>
      </p:sp>
      <p:sp>
        <p:nvSpPr>
          <p:cNvPr id="10" name="TextBox 9">
            <a:extLst>
              <a:ext uri="{FF2B5EF4-FFF2-40B4-BE49-F238E27FC236}">
                <a16:creationId xmlns:a16="http://schemas.microsoft.com/office/drawing/2014/main" id="{C410F2A1-FF7C-F5FB-6681-7B7CB0C934E7}"/>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229594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a:t>
            </a:r>
          </a:p>
        </p:txBody>
      </p:sp>
      <p:sp>
        <p:nvSpPr>
          <p:cNvPr id="3" name="TextBox 2">
            <a:extLst>
              <a:ext uri="{FF2B5EF4-FFF2-40B4-BE49-F238E27FC236}">
                <a16:creationId xmlns:a16="http://schemas.microsoft.com/office/drawing/2014/main" id="{4B348BF8-7031-9E15-D420-3F6575BD0046}"/>
              </a:ext>
            </a:extLst>
          </p:cNvPr>
          <p:cNvSpPr txBox="1"/>
          <p:nvPr/>
        </p:nvSpPr>
        <p:spPr>
          <a:xfrm>
            <a:off x="1297502" y="1000212"/>
            <a:ext cx="7299649" cy="369332"/>
          </a:xfrm>
          <a:prstGeom prst="rect">
            <a:avLst/>
          </a:prstGeom>
          <a:noFill/>
        </p:spPr>
        <p:txBody>
          <a:bodyPr wrap="square">
            <a:spAutoFit/>
          </a:bodyPr>
          <a:lstStyle/>
          <a:p>
            <a:r>
              <a:rPr lang="en-US" u="sng" dirty="0">
                <a:solidFill>
                  <a:srgbClr val="222222"/>
                </a:solidFill>
              </a:rPr>
              <a:t>2. Template Integration Model</a:t>
            </a:r>
            <a:endParaRPr lang="en-US" u="sng" dirty="0"/>
          </a:p>
        </p:txBody>
      </p:sp>
      <p:sp>
        <p:nvSpPr>
          <p:cNvPr id="20" name="TextBox 19">
            <a:extLst>
              <a:ext uri="{FF2B5EF4-FFF2-40B4-BE49-F238E27FC236}">
                <a16:creationId xmlns:a16="http://schemas.microsoft.com/office/drawing/2014/main" id="{5887A293-3975-0F92-53E7-367D6D7C2BE2}"/>
              </a:ext>
            </a:extLst>
          </p:cNvPr>
          <p:cNvSpPr txBox="1"/>
          <p:nvPr/>
        </p:nvSpPr>
        <p:spPr>
          <a:xfrm>
            <a:off x="2672553" y="2478647"/>
            <a:ext cx="1207380" cy="369332"/>
          </a:xfrm>
          <a:prstGeom prst="rect">
            <a:avLst/>
          </a:prstGeom>
          <a:noFill/>
        </p:spPr>
        <p:txBody>
          <a:bodyPr wrap="square">
            <a:spAutoFit/>
          </a:bodyPr>
          <a:lstStyle/>
          <a:p>
            <a:r>
              <a:rPr lang="en-US" dirty="0"/>
              <a:t>template</a:t>
            </a:r>
          </a:p>
        </p:txBody>
      </p:sp>
      <p:sp>
        <p:nvSpPr>
          <p:cNvPr id="110" name="TextBox 109">
            <a:extLst>
              <a:ext uri="{FF2B5EF4-FFF2-40B4-BE49-F238E27FC236}">
                <a16:creationId xmlns:a16="http://schemas.microsoft.com/office/drawing/2014/main" id="{92FA8EE5-2E54-6DE5-D460-B24351A657B3}"/>
              </a:ext>
            </a:extLst>
          </p:cNvPr>
          <p:cNvSpPr txBox="1"/>
          <p:nvPr/>
        </p:nvSpPr>
        <p:spPr>
          <a:xfrm>
            <a:off x="9603637" y="683245"/>
            <a:ext cx="1599456" cy="338554"/>
          </a:xfrm>
          <a:prstGeom prst="rect">
            <a:avLst/>
          </a:prstGeom>
          <a:noFill/>
        </p:spPr>
        <p:txBody>
          <a:bodyPr wrap="square">
            <a:spAutoFit/>
          </a:bodyPr>
          <a:lstStyle/>
          <a:p>
            <a:r>
              <a:rPr lang="en-US" sz="1600" b="1" dirty="0"/>
              <a:t>Decay</a:t>
            </a:r>
            <a:endParaRPr lang="en-US" sz="1600" dirty="0"/>
          </a:p>
        </p:txBody>
      </p:sp>
      <p:sp>
        <p:nvSpPr>
          <p:cNvPr id="111" name="TextBox 110">
            <a:extLst>
              <a:ext uri="{FF2B5EF4-FFF2-40B4-BE49-F238E27FC236}">
                <a16:creationId xmlns:a16="http://schemas.microsoft.com/office/drawing/2014/main" id="{E0F2EDAA-894C-ADDE-686C-A097ADC4B1BD}"/>
              </a:ext>
            </a:extLst>
          </p:cNvPr>
          <p:cNvSpPr txBox="1"/>
          <p:nvPr/>
        </p:nvSpPr>
        <p:spPr>
          <a:xfrm>
            <a:off x="9581472" y="3585780"/>
            <a:ext cx="572857" cy="338554"/>
          </a:xfrm>
          <a:prstGeom prst="rect">
            <a:avLst/>
          </a:prstGeom>
          <a:noFill/>
        </p:spPr>
        <p:txBody>
          <a:bodyPr wrap="square">
            <a:spAutoFit/>
          </a:bodyPr>
          <a:lstStyle/>
          <a:p>
            <a:r>
              <a:rPr lang="en-US" sz="1600" b="1" dirty="0"/>
              <a:t>Bias</a:t>
            </a:r>
            <a:endParaRPr lang="en-US" sz="1600" dirty="0"/>
          </a:p>
        </p:txBody>
      </p:sp>
      <p:pic>
        <p:nvPicPr>
          <p:cNvPr id="13" name="Picture 12">
            <a:extLst>
              <a:ext uri="{FF2B5EF4-FFF2-40B4-BE49-F238E27FC236}">
                <a16:creationId xmlns:a16="http://schemas.microsoft.com/office/drawing/2014/main" id="{F45976D6-E798-911F-61CF-507E0D2249B0}"/>
              </a:ext>
            </a:extLst>
          </p:cNvPr>
          <p:cNvPicPr>
            <a:picLocks noChangeAspect="1"/>
          </p:cNvPicPr>
          <p:nvPr/>
        </p:nvPicPr>
        <p:blipFill>
          <a:blip r:embed="rId2"/>
          <a:stretch>
            <a:fillRect/>
          </a:stretch>
        </p:blipFill>
        <p:spPr>
          <a:xfrm>
            <a:off x="7725881" y="3882572"/>
            <a:ext cx="4518952" cy="2411394"/>
          </a:xfrm>
          <a:prstGeom prst="rect">
            <a:avLst/>
          </a:prstGeom>
        </p:spPr>
      </p:pic>
      <p:pic>
        <p:nvPicPr>
          <p:cNvPr id="10" name="Picture 9">
            <a:extLst>
              <a:ext uri="{FF2B5EF4-FFF2-40B4-BE49-F238E27FC236}">
                <a16:creationId xmlns:a16="http://schemas.microsoft.com/office/drawing/2014/main" id="{971C12AE-FE51-319C-5771-54D19B2808B1}"/>
              </a:ext>
            </a:extLst>
          </p:cNvPr>
          <p:cNvPicPr>
            <a:picLocks noChangeAspect="1"/>
          </p:cNvPicPr>
          <p:nvPr/>
        </p:nvPicPr>
        <p:blipFill>
          <a:blip r:embed="rId2"/>
          <a:stretch>
            <a:fillRect/>
          </a:stretch>
        </p:blipFill>
        <p:spPr>
          <a:xfrm>
            <a:off x="7725881" y="1013454"/>
            <a:ext cx="4518952" cy="2411394"/>
          </a:xfrm>
          <a:prstGeom prst="rect">
            <a:avLst/>
          </a:prstGeom>
        </p:spPr>
      </p:pic>
      <p:cxnSp>
        <p:nvCxnSpPr>
          <p:cNvPr id="21" name="Straight Arrow Connector 20">
            <a:extLst>
              <a:ext uri="{FF2B5EF4-FFF2-40B4-BE49-F238E27FC236}">
                <a16:creationId xmlns:a16="http://schemas.microsoft.com/office/drawing/2014/main" id="{A0C7269A-8A9E-B4BD-46AA-6A9CBE0D4AD0}"/>
              </a:ext>
            </a:extLst>
          </p:cNvPr>
          <p:cNvCxnSpPr>
            <a:cxnSpLocks/>
          </p:cNvCxnSpPr>
          <p:nvPr/>
        </p:nvCxnSpPr>
        <p:spPr>
          <a:xfrm>
            <a:off x="9847119" y="1240894"/>
            <a:ext cx="0" cy="47715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BA9110-9813-71D7-B576-184575E85878}"/>
              </a:ext>
            </a:extLst>
          </p:cNvPr>
          <p:cNvCxnSpPr>
            <a:cxnSpLocks/>
          </p:cNvCxnSpPr>
          <p:nvPr/>
        </p:nvCxnSpPr>
        <p:spPr>
          <a:xfrm flipV="1">
            <a:off x="9867901" y="2090937"/>
            <a:ext cx="0" cy="377693"/>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5795FD9-3F82-B9B3-F7F6-1D7DD786D1F3}"/>
              </a:ext>
            </a:extLst>
          </p:cNvPr>
          <p:cNvCxnSpPr>
            <a:cxnSpLocks/>
          </p:cNvCxnSpPr>
          <p:nvPr/>
        </p:nvCxnSpPr>
        <p:spPr>
          <a:xfrm flipV="1">
            <a:off x="9850583" y="4063142"/>
            <a:ext cx="0" cy="377693"/>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D3D0FD0-D899-4545-FF21-710AD1F37509}"/>
              </a:ext>
            </a:extLst>
          </p:cNvPr>
          <p:cNvCxnSpPr>
            <a:cxnSpLocks/>
          </p:cNvCxnSpPr>
          <p:nvPr/>
        </p:nvCxnSpPr>
        <p:spPr>
          <a:xfrm flipV="1">
            <a:off x="9867900" y="4899422"/>
            <a:ext cx="0" cy="377693"/>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1E27F16-144F-D6A3-AAB6-43FC8CF1246A}"/>
              </a:ext>
            </a:extLst>
          </p:cNvPr>
          <p:cNvSpPr txBox="1"/>
          <p:nvPr/>
        </p:nvSpPr>
        <p:spPr>
          <a:xfrm>
            <a:off x="5024387" y="3017654"/>
            <a:ext cx="3316941" cy="830997"/>
          </a:xfrm>
          <a:prstGeom prst="rect">
            <a:avLst/>
          </a:prstGeom>
          <a:noFill/>
        </p:spPr>
        <p:txBody>
          <a:bodyPr wrap="square">
            <a:spAutoFit/>
          </a:bodyPr>
          <a:lstStyle/>
          <a:p>
            <a:r>
              <a:rPr lang="en-US" sz="1600" b="1" dirty="0"/>
              <a:t>Two Parameters:</a:t>
            </a:r>
            <a:endParaRPr lang="en-US" sz="1600" dirty="0"/>
          </a:p>
          <a:p>
            <a:pPr marL="285750" indent="-285750">
              <a:buFontTx/>
              <a:buChar char="-"/>
            </a:pPr>
            <a:r>
              <a:rPr lang="en-US" sz="1600" i="1" dirty="0">
                <a:solidFill>
                  <a:schemeClr val="accent6"/>
                </a:solidFill>
              </a:rPr>
              <a:t>FD</a:t>
            </a:r>
            <a:r>
              <a:rPr lang="en-US" sz="1600" dirty="0">
                <a:solidFill>
                  <a:schemeClr val="accent6"/>
                </a:solidFill>
              </a:rPr>
              <a:t>:</a:t>
            </a:r>
            <a:r>
              <a:rPr lang="en-US" sz="1600" i="1" dirty="0">
                <a:solidFill>
                  <a:schemeClr val="accent6"/>
                </a:solidFill>
              </a:rPr>
              <a:t> </a:t>
            </a:r>
            <a:r>
              <a:rPr lang="en-US" sz="1600" dirty="0">
                <a:solidFill>
                  <a:schemeClr val="accent6"/>
                </a:solidFill>
              </a:rPr>
              <a:t>Decay of the first interval</a:t>
            </a:r>
          </a:p>
          <a:p>
            <a:pPr marL="285750" indent="-285750">
              <a:buFontTx/>
              <a:buChar char="-"/>
            </a:pPr>
            <a:r>
              <a:rPr lang="en-US" sz="1600" i="1" dirty="0">
                <a:solidFill>
                  <a:schemeClr val="accent6"/>
                </a:solidFill>
              </a:rPr>
              <a:t>B</a:t>
            </a:r>
            <a:r>
              <a:rPr lang="en-US" sz="1600" dirty="0">
                <a:solidFill>
                  <a:schemeClr val="accent6"/>
                </a:solidFill>
              </a:rPr>
              <a:t>: Bias for choosing and interval</a:t>
            </a:r>
          </a:p>
        </p:txBody>
      </p:sp>
      <p:sp>
        <p:nvSpPr>
          <p:cNvPr id="29" name="TextBox 28">
            <a:extLst>
              <a:ext uri="{FF2B5EF4-FFF2-40B4-BE49-F238E27FC236}">
                <a16:creationId xmlns:a16="http://schemas.microsoft.com/office/drawing/2014/main" id="{73BFFC7E-8C69-B873-BC03-58B77C888E3D}"/>
              </a:ext>
            </a:extLst>
          </p:cNvPr>
          <p:cNvSpPr txBox="1"/>
          <p:nvPr/>
        </p:nvSpPr>
        <p:spPr>
          <a:xfrm>
            <a:off x="3783817" y="3240182"/>
            <a:ext cx="1946329" cy="369332"/>
          </a:xfrm>
          <a:prstGeom prst="rect">
            <a:avLst/>
          </a:prstGeom>
          <a:noFill/>
        </p:spPr>
        <p:txBody>
          <a:bodyPr wrap="square">
            <a:spAutoFit/>
          </a:bodyPr>
          <a:lstStyle/>
          <a:p>
            <a:r>
              <a:rPr lang="en-US" dirty="0"/>
              <a:t>* Gain like</a:t>
            </a:r>
          </a:p>
        </p:txBody>
      </p:sp>
      <p:sp>
        <p:nvSpPr>
          <p:cNvPr id="30" name="TextBox 29">
            <a:extLst>
              <a:ext uri="{FF2B5EF4-FFF2-40B4-BE49-F238E27FC236}">
                <a16:creationId xmlns:a16="http://schemas.microsoft.com/office/drawing/2014/main" id="{0AFF42AC-0C6B-9639-6C95-84E1A00DF73E}"/>
              </a:ext>
            </a:extLst>
          </p:cNvPr>
          <p:cNvSpPr txBox="1"/>
          <p:nvPr/>
        </p:nvSpPr>
        <p:spPr>
          <a:xfrm>
            <a:off x="1375036" y="1479469"/>
            <a:ext cx="3649351" cy="338554"/>
          </a:xfrm>
          <a:prstGeom prst="rect">
            <a:avLst/>
          </a:prstGeom>
          <a:noFill/>
        </p:spPr>
        <p:txBody>
          <a:bodyPr wrap="square">
            <a:spAutoFit/>
          </a:bodyPr>
          <a:lstStyle/>
          <a:p>
            <a:r>
              <a:rPr lang="en-US" sz="1600" dirty="0">
                <a:solidFill>
                  <a:srgbClr val="FF0000"/>
                </a:solidFill>
              </a:rPr>
              <a:t>(iv) Decay and Bias</a:t>
            </a:r>
          </a:p>
        </p:txBody>
      </p:sp>
      <p:sp>
        <p:nvSpPr>
          <p:cNvPr id="7" name="TextBox 6">
            <a:extLst>
              <a:ext uri="{FF2B5EF4-FFF2-40B4-BE49-F238E27FC236}">
                <a16:creationId xmlns:a16="http://schemas.microsoft.com/office/drawing/2014/main" id="{35EB3535-B889-E450-808F-141644FB9AF3}"/>
              </a:ext>
            </a:extLst>
          </p:cNvPr>
          <p:cNvSpPr txBox="1"/>
          <p:nvPr/>
        </p:nvSpPr>
        <p:spPr>
          <a:xfrm>
            <a:off x="364334" y="1956619"/>
            <a:ext cx="2337885" cy="646331"/>
          </a:xfrm>
          <a:prstGeom prst="rect">
            <a:avLst/>
          </a:prstGeom>
          <a:noFill/>
        </p:spPr>
        <p:txBody>
          <a:bodyPr wrap="square">
            <a:spAutoFit/>
          </a:bodyPr>
          <a:lstStyle/>
          <a:p>
            <a:r>
              <a:rPr lang="en-US" b="1" dirty="0"/>
              <a:t>V1 Population Motion Energy Response</a:t>
            </a:r>
          </a:p>
        </p:txBody>
      </p:sp>
      <p:pic>
        <p:nvPicPr>
          <p:cNvPr id="8" name="Picture 7">
            <a:extLst>
              <a:ext uri="{FF2B5EF4-FFF2-40B4-BE49-F238E27FC236}">
                <a16:creationId xmlns:a16="http://schemas.microsoft.com/office/drawing/2014/main" id="{2F1668D8-7DCA-32A9-5619-0BBC2E0D7E45}"/>
              </a:ext>
            </a:extLst>
          </p:cNvPr>
          <p:cNvPicPr>
            <a:picLocks noChangeAspect="1"/>
          </p:cNvPicPr>
          <p:nvPr/>
        </p:nvPicPr>
        <p:blipFill>
          <a:blip r:embed="rId3"/>
          <a:stretch>
            <a:fillRect/>
          </a:stretch>
        </p:blipFill>
        <p:spPr>
          <a:xfrm>
            <a:off x="-99289" y="2458580"/>
            <a:ext cx="3044695" cy="2283521"/>
          </a:xfrm>
          <a:prstGeom prst="rect">
            <a:avLst/>
          </a:prstGeom>
        </p:spPr>
      </p:pic>
      <p:pic>
        <p:nvPicPr>
          <p:cNvPr id="9" name="Picture 8">
            <a:extLst>
              <a:ext uri="{FF2B5EF4-FFF2-40B4-BE49-F238E27FC236}">
                <a16:creationId xmlns:a16="http://schemas.microsoft.com/office/drawing/2014/main" id="{70FF8E8F-BF97-73EC-A8E5-F64ED4044F2E}"/>
              </a:ext>
            </a:extLst>
          </p:cNvPr>
          <p:cNvPicPr>
            <a:picLocks noChangeAspect="1"/>
          </p:cNvPicPr>
          <p:nvPr/>
        </p:nvPicPr>
        <p:blipFill>
          <a:blip r:embed="rId4"/>
          <a:stretch>
            <a:fillRect/>
          </a:stretch>
        </p:blipFill>
        <p:spPr>
          <a:xfrm>
            <a:off x="2268868" y="2826079"/>
            <a:ext cx="1793947" cy="1345460"/>
          </a:xfrm>
          <a:prstGeom prst="rect">
            <a:avLst/>
          </a:prstGeom>
        </p:spPr>
      </p:pic>
      <p:sp>
        <p:nvSpPr>
          <p:cNvPr id="4" name="TextBox 3">
            <a:extLst>
              <a:ext uri="{FF2B5EF4-FFF2-40B4-BE49-F238E27FC236}">
                <a16:creationId xmlns:a16="http://schemas.microsoft.com/office/drawing/2014/main" id="{E0B457FC-B0F4-770F-D952-E012897C08A4}"/>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329565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a:t>
            </a:r>
          </a:p>
        </p:txBody>
      </p:sp>
      <p:sp>
        <p:nvSpPr>
          <p:cNvPr id="3" name="TextBox 2">
            <a:extLst>
              <a:ext uri="{FF2B5EF4-FFF2-40B4-BE49-F238E27FC236}">
                <a16:creationId xmlns:a16="http://schemas.microsoft.com/office/drawing/2014/main" id="{4B348BF8-7031-9E15-D420-3F6575BD0046}"/>
              </a:ext>
            </a:extLst>
          </p:cNvPr>
          <p:cNvSpPr txBox="1"/>
          <p:nvPr/>
        </p:nvSpPr>
        <p:spPr>
          <a:xfrm>
            <a:off x="1297502" y="1000212"/>
            <a:ext cx="7299649" cy="369332"/>
          </a:xfrm>
          <a:prstGeom prst="rect">
            <a:avLst/>
          </a:prstGeom>
          <a:noFill/>
        </p:spPr>
        <p:txBody>
          <a:bodyPr wrap="square">
            <a:spAutoFit/>
          </a:bodyPr>
          <a:lstStyle/>
          <a:p>
            <a:r>
              <a:rPr lang="en-US" u="sng" dirty="0">
                <a:solidFill>
                  <a:srgbClr val="222222"/>
                </a:solidFill>
              </a:rPr>
              <a:t>2. Template Integration Model</a:t>
            </a:r>
            <a:endParaRPr lang="en-US" u="sng" dirty="0"/>
          </a:p>
        </p:txBody>
      </p:sp>
      <p:sp>
        <p:nvSpPr>
          <p:cNvPr id="62" name="TextBox 61">
            <a:extLst>
              <a:ext uri="{FF2B5EF4-FFF2-40B4-BE49-F238E27FC236}">
                <a16:creationId xmlns:a16="http://schemas.microsoft.com/office/drawing/2014/main" id="{6332D4E1-347F-243E-33D0-4460CEC60323}"/>
              </a:ext>
            </a:extLst>
          </p:cNvPr>
          <p:cNvSpPr txBox="1"/>
          <p:nvPr/>
        </p:nvSpPr>
        <p:spPr>
          <a:xfrm>
            <a:off x="576978" y="1551563"/>
            <a:ext cx="3649351" cy="338554"/>
          </a:xfrm>
          <a:prstGeom prst="rect">
            <a:avLst/>
          </a:prstGeom>
          <a:noFill/>
        </p:spPr>
        <p:txBody>
          <a:bodyPr wrap="square">
            <a:spAutoFit/>
          </a:bodyPr>
          <a:lstStyle/>
          <a:p>
            <a:r>
              <a:rPr lang="en-US" sz="1600" dirty="0">
                <a:solidFill>
                  <a:srgbClr val="FF0000"/>
                </a:solidFill>
              </a:rPr>
              <a:t>Summary</a:t>
            </a:r>
          </a:p>
        </p:txBody>
      </p:sp>
      <p:sp>
        <p:nvSpPr>
          <p:cNvPr id="10" name="TextBox 9">
            <a:extLst>
              <a:ext uri="{FF2B5EF4-FFF2-40B4-BE49-F238E27FC236}">
                <a16:creationId xmlns:a16="http://schemas.microsoft.com/office/drawing/2014/main" id="{CF3CD63C-1B8C-490C-C821-0805F59619A2}"/>
              </a:ext>
            </a:extLst>
          </p:cNvPr>
          <p:cNvSpPr txBox="1"/>
          <p:nvPr/>
        </p:nvSpPr>
        <p:spPr>
          <a:xfrm>
            <a:off x="230589" y="1930577"/>
            <a:ext cx="11730822" cy="4031873"/>
          </a:xfrm>
          <a:prstGeom prst="rect">
            <a:avLst/>
          </a:prstGeom>
          <a:noFill/>
        </p:spPr>
        <p:txBody>
          <a:bodyPr wrap="square">
            <a:spAutoFit/>
          </a:bodyPr>
          <a:lstStyle/>
          <a:p>
            <a:pPr lvl="1"/>
            <a:r>
              <a:rPr lang="en-US" sz="1600" dirty="0"/>
              <a:t>V1 motion energy is simulated and summed for local </a:t>
            </a:r>
            <a:r>
              <a:rPr lang="en-US" sz="1600" dirty="0" err="1"/>
              <a:t>Gabors</a:t>
            </a:r>
            <a:r>
              <a:rPr lang="en-US" sz="1600" dirty="0"/>
              <a:t>.</a:t>
            </a:r>
          </a:p>
          <a:p>
            <a:pPr lvl="1"/>
            <a:endParaRPr lang="en-US" sz="1600" dirty="0"/>
          </a:p>
          <a:p>
            <a:pPr lvl="1"/>
            <a:r>
              <a:rPr lang="en-US" sz="1600" dirty="0"/>
              <a:t>Decorrelated templates of V1 activation are used to compute the activation of a single MT neuron (IOC and decorrelation, </a:t>
            </a:r>
            <a:r>
              <a:rPr lang="en-US" sz="1600" i="1" dirty="0">
                <a:solidFill>
                  <a:schemeClr val="accent2"/>
                </a:solidFill>
              </a:rPr>
              <a:t>DT</a:t>
            </a:r>
            <a:r>
              <a:rPr lang="en-US" sz="1600" dirty="0">
                <a:solidFill>
                  <a:schemeClr val="accent2"/>
                </a:solidFill>
              </a:rPr>
              <a:t>: Total Power of inhibition, </a:t>
            </a:r>
            <a:r>
              <a:rPr lang="en-US" sz="1600" i="1" dirty="0">
                <a:solidFill>
                  <a:schemeClr val="accent2"/>
                </a:solidFill>
              </a:rPr>
              <a:t>DV</a:t>
            </a:r>
            <a:r>
              <a:rPr lang="en-US" sz="1600" dirty="0">
                <a:solidFill>
                  <a:schemeClr val="accent2"/>
                </a:solidFill>
              </a:rPr>
              <a:t>: SD of inhibition dist.</a:t>
            </a:r>
            <a:r>
              <a:rPr lang="en-US" sz="1600" dirty="0"/>
              <a:t>)</a:t>
            </a:r>
          </a:p>
          <a:p>
            <a:pPr lvl="1"/>
            <a:endParaRPr lang="en-US" sz="1600" dirty="0"/>
          </a:p>
          <a:p>
            <a:pPr lvl="1"/>
            <a:r>
              <a:rPr lang="en-US" sz="1600" dirty="0"/>
              <a:t>Gain control is applied to make sure that the overall MT activity scales with motion coherence (gain control, </a:t>
            </a:r>
            <a:r>
              <a:rPr lang="en-US" sz="1600" i="1" dirty="0">
                <a:solidFill>
                  <a:schemeClr val="accent6"/>
                </a:solidFill>
              </a:rPr>
              <a:t>GT</a:t>
            </a:r>
            <a:r>
              <a:rPr lang="en-US" sz="1600" dirty="0">
                <a:solidFill>
                  <a:schemeClr val="accent6"/>
                </a:solidFill>
              </a:rPr>
              <a:t>:</a:t>
            </a:r>
            <a:r>
              <a:rPr lang="en-US" sz="1600" i="1" dirty="0">
                <a:solidFill>
                  <a:schemeClr val="accent6"/>
                </a:solidFill>
              </a:rPr>
              <a:t> </a:t>
            </a:r>
            <a:r>
              <a:rPr lang="en-US" sz="1600" dirty="0">
                <a:solidFill>
                  <a:schemeClr val="accent6"/>
                </a:solidFill>
              </a:rPr>
              <a:t>Total Gain</a:t>
            </a:r>
            <a:r>
              <a:rPr lang="en-US" sz="1600" dirty="0"/>
              <a:t>)</a:t>
            </a:r>
          </a:p>
          <a:p>
            <a:pPr lvl="1"/>
            <a:endParaRPr lang="en-US" sz="1600" dirty="0"/>
          </a:p>
          <a:p>
            <a:pPr lvl="1"/>
            <a:r>
              <a:rPr lang="en-US" sz="1600" dirty="0"/>
              <a:t>Read off 8 possible global directions and for the fixed global speed in the experiment </a:t>
            </a:r>
          </a:p>
          <a:p>
            <a:pPr lvl="1"/>
            <a:endParaRPr lang="en-US" sz="1600" dirty="0"/>
          </a:p>
          <a:p>
            <a:pPr lvl="1"/>
            <a:r>
              <a:rPr lang="en-US" sz="1600" dirty="0"/>
              <a:t>Add Independent Gaussian Noise for each direction (</a:t>
            </a:r>
            <a:r>
              <a:rPr lang="en-US" sz="1600" i="1" dirty="0">
                <a:solidFill>
                  <a:schemeClr val="accent2"/>
                </a:solidFill>
              </a:rPr>
              <a:t>V</a:t>
            </a:r>
            <a:r>
              <a:rPr lang="en-US" sz="1600" dirty="0">
                <a:solidFill>
                  <a:schemeClr val="accent2"/>
                </a:solidFill>
              </a:rPr>
              <a:t>: SD of inhibition dist.)</a:t>
            </a:r>
          </a:p>
          <a:p>
            <a:pPr lvl="1"/>
            <a:endParaRPr lang="en-US" sz="1600" dirty="0"/>
          </a:p>
          <a:p>
            <a:pPr lvl="1"/>
            <a:r>
              <a:rPr lang="en-US" sz="1600" dirty="0"/>
              <a:t>Choose the maximum as the response (</a:t>
            </a:r>
            <a:r>
              <a:rPr lang="en-US" sz="1600" b="1" dirty="0"/>
              <a:t>perceptual decision</a:t>
            </a:r>
            <a:r>
              <a:rPr lang="en-US" sz="1600" dirty="0"/>
              <a:t>)</a:t>
            </a:r>
          </a:p>
          <a:p>
            <a:pPr lvl="1"/>
            <a:endParaRPr lang="en-US" sz="1600" dirty="0"/>
          </a:p>
          <a:p>
            <a:pPr lvl="1"/>
            <a:r>
              <a:rPr lang="en-US" sz="1600" dirty="0"/>
              <a:t>Simulate decay for the first interval’s “max” (decay, </a:t>
            </a:r>
            <a:r>
              <a:rPr kumimoji="0" lang="en-US" sz="1600" b="0" i="1" u="none" strike="noStrike" kern="1200" cap="none" spc="0" normalizeH="0" baseline="0" noProof="0" dirty="0">
                <a:ln>
                  <a:noFill/>
                </a:ln>
                <a:solidFill>
                  <a:srgbClr val="70AD47"/>
                </a:solidFill>
                <a:effectLst/>
                <a:uLnTx/>
                <a:uFillTx/>
                <a:latin typeface="Calibri" panose="020F0502020204030204"/>
                <a:ea typeface="+mn-ea"/>
                <a:cs typeface="+mn-cs"/>
              </a:rPr>
              <a:t>FD</a:t>
            </a: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a:t>
            </a:r>
            <a:r>
              <a:rPr kumimoji="0" lang="en-US" sz="1600" b="0" i="1" u="none" strike="noStrike" kern="1200" cap="none" spc="0" normalizeH="0" baseline="0" noProof="0" dirty="0">
                <a:ln>
                  <a:noFill/>
                </a:ln>
                <a:solidFill>
                  <a:srgbClr val="70AD47"/>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Decay of the first trial</a:t>
            </a:r>
            <a:r>
              <a:rPr lang="en-US" sz="1600" dirty="0"/>
              <a:t>)</a:t>
            </a:r>
          </a:p>
          <a:p>
            <a:pPr lvl="1"/>
            <a:endParaRPr lang="en-US" sz="1600" dirty="0"/>
          </a:p>
          <a:p>
            <a:pPr lvl="1"/>
            <a:r>
              <a:rPr lang="en-US" sz="1600" dirty="0"/>
              <a:t>Compare the “max” activation in two intervals with bias (bias, </a:t>
            </a:r>
            <a:r>
              <a:rPr kumimoji="0" lang="en-US" sz="1600" b="0" i="1" u="none" strike="noStrike" kern="1200" cap="none" spc="0" normalizeH="0" baseline="0" noProof="0" dirty="0">
                <a:ln>
                  <a:noFill/>
                </a:ln>
                <a:solidFill>
                  <a:srgbClr val="70AD47"/>
                </a:solidFill>
                <a:effectLst/>
                <a:uLnTx/>
                <a:uFillTx/>
                <a:latin typeface="Calibri" panose="020F0502020204030204"/>
                <a:ea typeface="+mn-ea"/>
                <a:cs typeface="+mn-cs"/>
              </a:rPr>
              <a:t>B</a:t>
            </a:r>
            <a:r>
              <a:rPr kumimoji="0" lang="en-US" sz="1600" b="0" i="0" u="none" strike="noStrike" kern="1200" cap="none" spc="0" normalizeH="0" baseline="0" noProof="0" dirty="0">
                <a:ln>
                  <a:noFill/>
                </a:ln>
                <a:solidFill>
                  <a:srgbClr val="70AD47"/>
                </a:solidFill>
                <a:effectLst/>
                <a:uLnTx/>
                <a:uFillTx/>
                <a:latin typeface="Calibri" panose="020F0502020204030204"/>
                <a:ea typeface="+mn-ea"/>
                <a:cs typeface="+mn-cs"/>
              </a:rPr>
              <a:t>: Bias for choosing and interval</a:t>
            </a:r>
            <a:r>
              <a:rPr lang="en-US" sz="1600" dirty="0"/>
              <a:t>) (</a:t>
            </a:r>
            <a:r>
              <a:rPr lang="en-US" sz="1600" b="1" dirty="0"/>
              <a:t>confidence decision</a:t>
            </a:r>
            <a:r>
              <a:rPr lang="en-US" sz="1600" dirty="0"/>
              <a:t>)</a:t>
            </a:r>
          </a:p>
        </p:txBody>
      </p:sp>
      <p:sp>
        <p:nvSpPr>
          <p:cNvPr id="4" name="TextBox 3">
            <a:extLst>
              <a:ext uri="{FF2B5EF4-FFF2-40B4-BE49-F238E27FC236}">
                <a16:creationId xmlns:a16="http://schemas.microsoft.com/office/drawing/2014/main" id="{7479A3AD-068A-FA84-0D11-8C9BC11A48C0}"/>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193421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0CD25A-0D3E-617C-A186-C3CF937B41B4}"/>
              </a:ext>
            </a:extLst>
          </p:cNvPr>
          <p:cNvPicPr>
            <a:picLocks noChangeAspect="1"/>
          </p:cNvPicPr>
          <p:nvPr/>
        </p:nvPicPr>
        <p:blipFill rotWithShape="1">
          <a:blip r:embed="rId3"/>
          <a:srcRect l="3966" t="15872" r="65881"/>
          <a:stretch/>
        </p:blipFill>
        <p:spPr>
          <a:xfrm>
            <a:off x="1398890" y="1849721"/>
            <a:ext cx="1455564" cy="1477367"/>
          </a:xfrm>
          <a:prstGeom prst="rect">
            <a:avLst/>
          </a:prstGeom>
        </p:spPr>
      </p:pic>
      <p:pic>
        <p:nvPicPr>
          <p:cNvPr id="2" name="Picture 1">
            <a:extLst>
              <a:ext uri="{FF2B5EF4-FFF2-40B4-BE49-F238E27FC236}">
                <a16:creationId xmlns:a16="http://schemas.microsoft.com/office/drawing/2014/main" id="{966663F8-362B-3F51-E18E-21CDDCA5D89C}"/>
              </a:ext>
            </a:extLst>
          </p:cNvPr>
          <p:cNvPicPr>
            <a:picLocks noChangeAspect="1"/>
          </p:cNvPicPr>
          <p:nvPr/>
        </p:nvPicPr>
        <p:blipFill rotWithShape="1">
          <a:blip r:embed="rId3"/>
          <a:srcRect l="34445" t="15931" r="32859"/>
          <a:stretch/>
        </p:blipFill>
        <p:spPr>
          <a:xfrm>
            <a:off x="1371947" y="3327088"/>
            <a:ext cx="1579434" cy="1477367"/>
          </a:xfrm>
          <a:prstGeom prst="rect">
            <a:avLst/>
          </a:prstGeom>
        </p:spPr>
      </p:pic>
      <p:pic>
        <p:nvPicPr>
          <p:cNvPr id="3" name="Picture 2">
            <a:extLst>
              <a:ext uri="{FF2B5EF4-FFF2-40B4-BE49-F238E27FC236}">
                <a16:creationId xmlns:a16="http://schemas.microsoft.com/office/drawing/2014/main" id="{87DA5E3D-E3F8-9D5D-13BF-F68385460AB0}"/>
              </a:ext>
            </a:extLst>
          </p:cNvPr>
          <p:cNvPicPr>
            <a:picLocks noChangeAspect="1"/>
          </p:cNvPicPr>
          <p:nvPr/>
        </p:nvPicPr>
        <p:blipFill rotWithShape="1">
          <a:blip r:embed="rId3"/>
          <a:srcRect l="67304" t="16424"/>
          <a:stretch/>
        </p:blipFill>
        <p:spPr>
          <a:xfrm>
            <a:off x="1434538" y="4849956"/>
            <a:ext cx="1579435" cy="1468689"/>
          </a:xfrm>
          <a:prstGeom prst="rect">
            <a:avLst/>
          </a:prstGeom>
        </p:spPr>
      </p:pic>
      <p:sp>
        <p:nvSpPr>
          <p:cNvPr id="7" name="TextBox 6">
            <a:extLst>
              <a:ext uri="{FF2B5EF4-FFF2-40B4-BE49-F238E27FC236}">
                <a16:creationId xmlns:a16="http://schemas.microsoft.com/office/drawing/2014/main" id="{252ADB62-A021-81AB-4917-B6B88264DFAB}"/>
              </a:ext>
            </a:extLst>
          </p:cNvPr>
          <p:cNvSpPr txBox="1"/>
          <p:nvPr/>
        </p:nvSpPr>
        <p:spPr>
          <a:xfrm>
            <a:off x="4959108" y="2147824"/>
            <a:ext cx="1155936" cy="369332"/>
          </a:xfrm>
          <a:prstGeom prst="rect">
            <a:avLst/>
          </a:prstGeom>
          <a:noFill/>
          <a:ln w="38100">
            <a:solidFill>
              <a:schemeClr val="tx1"/>
            </a:solidFill>
          </a:ln>
        </p:spPr>
        <p:txBody>
          <a:bodyPr wrap="square" rtlCol="0">
            <a:spAutoFit/>
          </a:bodyPr>
          <a:lstStyle/>
          <a:p>
            <a:r>
              <a:rPr lang="en-US" dirty="0"/>
              <a:t>V1 and V2</a:t>
            </a:r>
          </a:p>
        </p:txBody>
      </p:sp>
      <p:sp>
        <p:nvSpPr>
          <p:cNvPr id="8" name="TextBox 7">
            <a:extLst>
              <a:ext uri="{FF2B5EF4-FFF2-40B4-BE49-F238E27FC236}">
                <a16:creationId xmlns:a16="http://schemas.microsoft.com/office/drawing/2014/main" id="{C1CC16F8-7637-42E8-2F9D-7CC4A0B5D5C8}"/>
              </a:ext>
            </a:extLst>
          </p:cNvPr>
          <p:cNvSpPr txBox="1"/>
          <p:nvPr/>
        </p:nvSpPr>
        <p:spPr>
          <a:xfrm>
            <a:off x="6688555" y="2118105"/>
            <a:ext cx="4296617" cy="584775"/>
          </a:xfrm>
          <a:prstGeom prst="rect">
            <a:avLst/>
          </a:prstGeom>
          <a:noFill/>
        </p:spPr>
        <p:txBody>
          <a:bodyPr wrap="square">
            <a:spAutoFit/>
          </a:bodyPr>
          <a:lstStyle/>
          <a:p>
            <a:r>
              <a:rPr lang="en-US" sz="1600" dirty="0"/>
              <a:t>: Direction Selectivity with Motion Energy Models (Adelson and Bergen,1984)</a:t>
            </a:r>
          </a:p>
        </p:txBody>
      </p:sp>
      <p:sp>
        <p:nvSpPr>
          <p:cNvPr id="11" name="TextBox 10">
            <a:extLst>
              <a:ext uri="{FF2B5EF4-FFF2-40B4-BE49-F238E27FC236}">
                <a16:creationId xmlns:a16="http://schemas.microsoft.com/office/drawing/2014/main" id="{C257D162-9A66-F920-12BB-72E59DE82BB9}"/>
              </a:ext>
            </a:extLst>
          </p:cNvPr>
          <p:cNvSpPr txBox="1"/>
          <p:nvPr/>
        </p:nvSpPr>
        <p:spPr>
          <a:xfrm>
            <a:off x="4848341" y="3050261"/>
            <a:ext cx="1410136" cy="369332"/>
          </a:xfrm>
          <a:prstGeom prst="rect">
            <a:avLst/>
          </a:prstGeom>
          <a:noFill/>
          <a:ln w="38100">
            <a:solidFill>
              <a:schemeClr val="tx1"/>
            </a:solidFill>
          </a:ln>
        </p:spPr>
        <p:txBody>
          <a:bodyPr wrap="square" rtlCol="0">
            <a:spAutoFit/>
          </a:bodyPr>
          <a:lstStyle/>
          <a:p>
            <a:r>
              <a:rPr lang="en-US" dirty="0"/>
              <a:t>MT and MST</a:t>
            </a:r>
          </a:p>
        </p:txBody>
      </p:sp>
      <p:sp>
        <p:nvSpPr>
          <p:cNvPr id="15" name="TextBox 14">
            <a:extLst>
              <a:ext uri="{FF2B5EF4-FFF2-40B4-BE49-F238E27FC236}">
                <a16:creationId xmlns:a16="http://schemas.microsoft.com/office/drawing/2014/main" id="{6AB48029-DA68-DD9A-0A79-689DA193D665}"/>
              </a:ext>
            </a:extLst>
          </p:cNvPr>
          <p:cNvSpPr txBox="1"/>
          <p:nvPr/>
        </p:nvSpPr>
        <p:spPr>
          <a:xfrm>
            <a:off x="4994886" y="4022972"/>
            <a:ext cx="1220362" cy="369332"/>
          </a:xfrm>
          <a:prstGeom prst="rect">
            <a:avLst/>
          </a:prstGeom>
          <a:noFill/>
          <a:ln w="38100">
            <a:solidFill>
              <a:schemeClr val="tx1"/>
            </a:solidFill>
          </a:ln>
        </p:spPr>
        <p:txBody>
          <a:bodyPr wrap="square" rtlCol="0">
            <a:spAutoFit/>
          </a:bodyPr>
          <a:lstStyle/>
          <a:p>
            <a:pPr algn="ctr"/>
            <a:r>
              <a:rPr lang="en-US" dirty="0"/>
              <a:t>IPS (LIP)</a:t>
            </a:r>
          </a:p>
        </p:txBody>
      </p:sp>
      <p:cxnSp>
        <p:nvCxnSpPr>
          <p:cNvPr id="29" name="Straight Arrow Connector 28">
            <a:extLst>
              <a:ext uri="{FF2B5EF4-FFF2-40B4-BE49-F238E27FC236}">
                <a16:creationId xmlns:a16="http://schemas.microsoft.com/office/drawing/2014/main" id="{D5DB4C5E-F490-69E8-17CC-4CC6C5A1563E}"/>
              </a:ext>
            </a:extLst>
          </p:cNvPr>
          <p:cNvCxnSpPr>
            <a:cxnSpLocks/>
          </p:cNvCxnSpPr>
          <p:nvPr/>
        </p:nvCxnSpPr>
        <p:spPr>
          <a:xfrm>
            <a:off x="5528766" y="2635823"/>
            <a:ext cx="7055" cy="348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3F4269-864B-69C1-4181-D05C224AF5AD}"/>
              </a:ext>
            </a:extLst>
          </p:cNvPr>
          <p:cNvSpPr txBox="1"/>
          <p:nvPr/>
        </p:nvSpPr>
        <p:spPr>
          <a:xfrm>
            <a:off x="4450198" y="1421494"/>
            <a:ext cx="3530099" cy="369332"/>
          </a:xfrm>
          <a:prstGeom prst="rect">
            <a:avLst/>
          </a:prstGeom>
          <a:noFill/>
        </p:spPr>
        <p:txBody>
          <a:bodyPr wrap="square">
            <a:spAutoFit/>
          </a:bodyPr>
          <a:lstStyle/>
          <a:p>
            <a:r>
              <a:rPr lang="en-US" u="sng" dirty="0"/>
              <a:t>Global Motion Direction Processing</a:t>
            </a:r>
          </a:p>
        </p:txBody>
      </p:sp>
      <p:sp>
        <p:nvSpPr>
          <p:cNvPr id="23" name="TextBox 22">
            <a:extLst>
              <a:ext uri="{FF2B5EF4-FFF2-40B4-BE49-F238E27FC236}">
                <a16:creationId xmlns:a16="http://schemas.microsoft.com/office/drawing/2014/main" id="{DACADB7B-516C-B24C-AC5F-F618783E9D67}"/>
              </a:ext>
            </a:extLst>
          </p:cNvPr>
          <p:cNvSpPr txBox="1"/>
          <p:nvPr/>
        </p:nvSpPr>
        <p:spPr>
          <a:xfrm>
            <a:off x="929781" y="2355403"/>
            <a:ext cx="432755" cy="369332"/>
          </a:xfrm>
          <a:prstGeom prst="rect">
            <a:avLst/>
          </a:prstGeom>
          <a:noFill/>
        </p:spPr>
        <p:txBody>
          <a:bodyPr wrap="square">
            <a:spAutoFit/>
          </a:bodyPr>
          <a:lstStyle/>
          <a:p>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0</a:t>
            </a:r>
            <a:endParaRPr lang="en-US" b="1" dirty="0"/>
          </a:p>
        </p:txBody>
      </p:sp>
      <p:sp>
        <p:nvSpPr>
          <p:cNvPr id="24" name="TextBox 23">
            <a:extLst>
              <a:ext uri="{FF2B5EF4-FFF2-40B4-BE49-F238E27FC236}">
                <a16:creationId xmlns:a16="http://schemas.microsoft.com/office/drawing/2014/main" id="{C06B7926-2A15-BDE6-707B-D0BE6CDDCC0E}"/>
              </a:ext>
            </a:extLst>
          </p:cNvPr>
          <p:cNvSpPr txBox="1"/>
          <p:nvPr/>
        </p:nvSpPr>
        <p:spPr>
          <a:xfrm>
            <a:off x="877888" y="3823749"/>
            <a:ext cx="536539" cy="369332"/>
          </a:xfrm>
          <a:prstGeom prst="rect">
            <a:avLst/>
          </a:prstGeom>
          <a:noFill/>
        </p:spPr>
        <p:txBody>
          <a:bodyPr wrap="square">
            <a:spAutoFit/>
          </a:bodyPr>
          <a:lstStyle/>
          <a:p>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0.5</a:t>
            </a:r>
            <a:endParaRPr lang="en-US" b="1" dirty="0"/>
          </a:p>
        </p:txBody>
      </p:sp>
      <p:sp>
        <p:nvSpPr>
          <p:cNvPr id="26" name="TextBox 25">
            <a:extLst>
              <a:ext uri="{FF2B5EF4-FFF2-40B4-BE49-F238E27FC236}">
                <a16:creationId xmlns:a16="http://schemas.microsoft.com/office/drawing/2014/main" id="{CE99F970-1C69-B5F1-B530-00BEB953A8A6}"/>
              </a:ext>
            </a:extLst>
          </p:cNvPr>
          <p:cNvSpPr txBox="1"/>
          <p:nvPr/>
        </p:nvSpPr>
        <p:spPr>
          <a:xfrm>
            <a:off x="1008937" y="5341123"/>
            <a:ext cx="318192" cy="369332"/>
          </a:xfrm>
          <a:prstGeom prst="rect">
            <a:avLst/>
          </a:prstGeom>
          <a:noFill/>
        </p:spPr>
        <p:txBody>
          <a:bodyPr wrap="square">
            <a:spAutoFit/>
          </a:bodyPr>
          <a:lstStyle/>
          <a:p>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1</a:t>
            </a:r>
            <a:endParaRPr lang="en-US" b="1" dirty="0"/>
          </a:p>
        </p:txBody>
      </p:sp>
      <p:sp>
        <p:nvSpPr>
          <p:cNvPr id="27" name="TextBox 26">
            <a:extLst>
              <a:ext uri="{FF2B5EF4-FFF2-40B4-BE49-F238E27FC236}">
                <a16:creationId xmlns:a16="http://schemas.microsoft.com/office/drawing/2014/main" id="{B4C889B7-A4C3-7D65-F59D-91EE270D0CDF}"/>
              </a:ext>
            </a:extLst>
          </p:cNvPr>
          <p:cNvSpPr txBox="1"/>
          <p:nvPr/>
        </p:nvSpPr>
        <p:spPr>
          <a:xfrm>
            <a:off x="6688555" y="3038073"/>
            <a:ext cx="3348261" cy="584775"/>
          </a:xfrm>
          <a:prstGeom prst="rect">
            <a:avLst/>
          </a:prstGeom>
          <a:noFill/>
        </p:spPr>
        <p:txBody>
          <a:bodyPr wrap="square">
            <a:spAutoFit/>
          </a:bodyPr>
          <a:lstStyle/>
          <a:p>
            <a:r>
              <a:rPr lang="en-US" sz="1600" dirty="0"/>
              <a:t>: Motion Integration with IOC Models (</a:t>
            </a:r>
            <a:r>
              <a:rPr lang="en-US" sz="1600" dirty="0" err="1"/>
              <a:t>Simoncelli</a:t>
            </a:r>
            <a:r>
              <a:rPr lang="en-US" sz="1600" dirty="0"/>
              <a:t> and Heeger,1998)</a:t>
            </a:r>
          </a:p>
        </p:txBody>
      </p:sp>
      <p:sp>
        <p:nvSpPr>
          <p:cNvPr id="30" name="TextBox 29">
            <a:extLst>
              <a:ext uri="{FF2B5EF4-FFF2-40B4-BE49-F238E27FC236}">
                <a16:creationId xmlns:a16="http://schemas.microsoft.com/office/drawing/2014/main" id="{200E4128-0FF5-FD14-45EC-5182FFBCA50E}"/>
              </a:ext>
            </a:extLst>
          </p:cNvPr>
          <p:cNvSpPr txBox="1"/>
          <p:nvPr/>
        </p:nvSpPr>
        <p:spPr>
          <a:xfrm>
            <a:off x="6688555" y="3985521"/>
            <a:ext cx="4573664" cy="584775"/>
          </a:xfrm>
          <a:prstGeom prst="rect">
            <a:avLst/>
          </a:prstGeom>
          <a:noFill/>
        </p:spPr>
        <p:txBody>
          <a:bodyPr wrap="square">
            <a:spAutoFit/>
          </a:bodyPr>
          <a:lstStyle/>
          <a:p>
            <a:r>
              <a:rPr lang="en-US" sz="1600" dirty="0"/>
              <a:t>: Evidence integration (</a:t>
            </a:r>
            <a:r>
              <a:rPr lang="en-US" sz="1600" dirty="0" err="1"/>
              <a:t>Roitman</a:t>
            </a:r>
            <a:r>
              <a:rPr lang="en-US" sz="1600" dirty="0"/>
              <a:t> and </a:t>
            </a:r>
            <a:r>
              <a:rPr lang="en-US" sz="1600" dirty="0" err="1"/>
              <a:t>Shadlen</a:t>
            </a:r>
            <a:r>
              <a:rPr lang="en-US" sz="1600" dirty="0"/>
              <a:t>, 2002) and choice (Newsome and </a:t>
            </a:r>
            <a:r>
              <a:rPr lang="en-US" sz="1600" dirty="0" err="1"/>
              <a:t>Shadlen</a:t>
            </a:r>
            <a:r>
              <a:rPr lang="en-US" sz="1600" dirty="0"/>
              <a:t>, 2001)</a:t>
            </a:r>
          </a:p>
        </p:txBody>
      </p:sp>
      <p:cxnSp>
        <p:nvCxnSpPr>
          <p:cNvPr id="13" name="Straight Arrow Connector 12">
            <a:extLst>
              <a:ext uri="{FF2B5EF4-FFF2-40B4-BE49-F238E27FC236}">
                <a16:creationId xmlns:a16="http://schemas.microsoft.com/office/drawing/2014/main" id="{8CADB067-8B9A-555C-CE5C-48BAFFA6EADE}"/>
              </a:ext>
            </a:extLst>
          </p:cNvPr>
          <p:cNvCxnSpPr>
            <a:cxnSpLocks/>
          </p:cNvCxnSpPr>
          <p:nvPr/>
        </p:nvCxnSpPr>
        <p:spPr>
          <a:xfrm>
            <a:off x="5551879" y="3500987"/>
            <a:ext cx="7055" cy="348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74D2E9B-894B-03B3-6B75-0E6ACDDA9CD0}"/>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
        <p:nvSpPr>
          <p:cNvPr id="20" name="TextBox 19">
            <a:extLst>
              <a:ext uri="{FF2B5EF4-FFF2-40B4-BE49-F238E27FC236}">
                <a16:creationId xmlns:a16="http://schemas.microsoft.com/office/drawing/2014/main" id="{D3C2B8BE-AA23-87E4-9260-5EB8B6A72D96}"/>
              </a:ext>
            </a:extLst>
          </p:cNvPr>
          <p:cNvSpPr txBox="1"/>
          <p:nvPr/>
        </p:nvSpPr>
        <p:spPr>
          <a:xfrm>
            <a:off x="375687" y="621198"/>
            <a:ext cx="2704586" cy="369332"/>
          </a:xfrm>
          <a:prstGeom prst="rect">
            <a:avLst/>
          </a:prstGeom>
          <a:noFill/>
        </p:spPr>
        <p:txBody>
          <a:bodyPr wrap="square">
            <a:spAutoFit/>
          </a:bodyPr>
          <a:lstStyle/>
          <a:p>
            <a:r>
              <a:rPr lang="en-US" sz="1800" dirty="0">
                <a:latin typeface="+mj-lt"/>
              </a:rPr>
              <a:t>Introduction</a:t>
            </a:r>
          </a:p>
        </p:txBody>
      </p:sp>
      <p:sp>
        <p:nvSpPr>
          <p:cNvPr id="22" name="TextBox 21">
            <a:extLst>
              <a:ext uri="{FF2B5EF4-FFF2-40B4-BE49-F238E27FC236}">
                <a16:creationId xmlns:a16="http://schemas.microsoft.com/office/drawing/2014/main" id="{4FB39042-401A-95B1-6666-80C2C7B7891B}"/>
              </a:ext>
            </a:extLst>
          </p:cNvPr>
          <p:cNvSpPr txBox="1"/>
          <p:nvPr/>
        </p:nvSpPr>
        <p:spPr>
          <a:xfrm>
            <a:off x="1336955" y="1421494"/>
            <a:ext cx="1579434" cy="369332"/>
          </a:xfrm>
          <a:prstGeom prst="rect">
            <a:avLst/>
          </a:prstGeom>
          <a:noFill/>
        </p:spPr>
        <p:txBody>
          <a:bodyPr wrap="square">
            <a:spAutoFit/>
          </a:bodyPr>
          <a:lstStyle/>
          <a:p>
            <a:r>
              <a:rPr lang="en-US" sz="1800" u="sng" dirty="0"/>
              <a:t>Global Motion</a:t>
            </a:r>
            <a:endParaRPr lang="en-US" dirty="0"/>
          </a:p>
        </p:txBody>
      </p:sp>
      <p:sp>
        <p:nvSpPr>
          <p:cNvPr id="33" name="TextBox 32">
            <a:extLst>
              <a:ext uri="{FF2B5EF4-FFF2-40B4-BE49-F238E27FC236}">
                <a16:creationId xmlns:a16="http://schemas.microsoft.com/office/drawing/2014/main" id="{ABCF2149-38F2-698C-E4A7-A8DFCCE1B4DB}"/>
              </a:ext>
            </a:extLst>
          </p:cNvPr>
          <p:cNvSpPr txBox="1"/>
          <p:nvPr/>
        </p:nvSpPr>
        <p:spPr>
          <a:xfrm>
            <a:off x="445285" y="6369891"/>
            <a:ext cx="4571217" cy="338554"/>
          </a:xfrm>
          <a:prstGeom prst="rect">
            <a:avLst/>
          </a:prstGeom>
          <a:noFill/>
        </p:spPr>
        <p:txBody>
          <a:bodyPr wrap="square">
            <a:spAutoFit/>
          </a:bodyPr>
          <a:lstStyle/>
          <a:p>
            <a:r>
              <a:rPr lang="en-US" sz="1600" dirty="0"/>
              <a:t>Coherence, Random-dot </a:t>
            </a:r>
            <a:r>
              <a:rPr lang="en-US" sz="1600" dirty="0" err="1"/>
              <a:t>Kinematogram</a:t>
            </a:r>
            <a:r>
              <a:rPr lang="en-US" sz="1600" dirty="0"/>
              <a:t> (RDK)</a:t>
            </a:r>
          </a:p>
        </p:txBody>
      </p:sp>
    </p:spTree>
    <p:extLst>
      <p:ext uri="{BB962C8B-B14F-4D97-AF65-F5344CB8AC3E}">
        <p14:creationId xmlns:p14="http://schemas.microsoft.com/office/powerpoint/2010/main" val="40063768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 Perceptual Judgement</a:t>
            </a:r>
          </a:p>
        </p:txBody>
      </p:sp>
      <p:sp>
        <p:nvSpPr>
          <p:cNvPr id="7" name="TextBox 6">
            <a:extLst>
              <a:ext uri="{FF2B5EF4-FFF2-40B4-BE49-F238E27FC236}">
                <a16:creationId xmlns:a16="http://schemas.microsoft.com/office/drawing/2014/main" id="{308FEF18-F04A-CB77-319B-4C8D6F8BACB4}"/>
              </a:ext>
            </a:extLst>
          </p:cNvPr>
          <p:cNvSpPr txBox="1"/>
          <p:nvPr/>
        </p:nvSpPr>
        <p:spPr>
          <a:xfrm>
            <a:off x="7278385" y="2699962"/>
            <a:ext cx="4610966" cy="1754326"/>
          </a:xfrm>
          <a:prstGeom prst="rect">
            <a:avLst/>
          </a:prstGeom>
          <a:noFill/>
        </p:spPr>
        <p:txBody>
          <a:bodyPr wrap="square">
            <a:spAutoFit/>
          </a:bodyPr>
          <a:lstStyle/>
          <a:p>
            <a:pPr marL="285750" indent="-285750">
              <a:buFont typeface="Arial" panose="020B0604020202020204" pitchFamily="34" charset="0"/>
              <a:buChar char="•"/>
            </a:pPr>
            <a:r>
              <a:rPr lang="en-US" sz="1800" dirty="0">
                <a:solidFill>
                  <a:srgbClr val="222222"/>
                </a:solidFill>
              </a:rPr>
              <a:t>IOC explains the performance better than the vector-average-like model as expected (Amano et al., 2009).</a:t>
            </a:r>
          </a:p>
          <a:p>
            <a:pPr marL="285750" indent="-285750">
              <a:buFont typeface="Arial" panose="020B0604020202020204" pitchFamily="34" charset="0"/>
              <a:buChar char="•"/>
            </a:pPr>
            <a:endParaRPr lang="en-US" dirty="0">
              <a:solidFill>
                <a:srgbClr val="222222"/>
              </a:solidFill>
            </a:endParaRPr>
          </a:p>
          <a:p>
            <a:pPr marL="285750" indent="-285750">
              <a:buFont typeface="Arial" panose="020B0604020202020204" pitchFamily="34" charset="0"/>
              <a:buChar char="•"/>
            </a:pPr>
            <a:r>
              <a:rPr lang="en-US" dirty="0">
                <a:solidFill>
                  <a:srgbClr val="222222"/>
                </a:solidFill>
              </a:rPr>
              <a:t>Template Integration model is quantitively slightly better than Noisy Ideal.</a:t>
            </a:r>
            <a:endParaRPr lang="en-US" dirty="0"/>
          </a:p>
        </p:txBody>
      </p:sp>
      <p:sp>
        <p:nvSpPr>
          <p:cNvPr id="9" name="TextBox 8">
            <a:extLst>
              <a:ext uri="{FF2B5EF4-FFF2-40B4-BE49-F238E27FC236}">
                <a16:creationId xmlns:a16="http://schemas.microsoft.com/office/drawing/2014/main" id="{EFF20DF7-6E33-40BE-C1EA-ECC15AEB9ED3}"/>
              </a:ext>
            </a:extLst>
          </p:cNvPr>
          <p:cNvSpPr txBox="1"/>
          <p:nvPr/>
        </p:nvSpPr>
        <p:spPr>
          <a:xfrm>
            <a:off x="5301962" y="5658923"/>
            <a:ext cx="1369002" cy="369332"/>
          </a:xfrm>
          <a:prstGeom prst="rect">
            <a:avLst/>
          </a:prstGeom>
          <a:noFill/>
        </p:spPr>
        <p:txBody>
          <a:bodyPr wrap="square">
            <a:spAutoFit/>
          </a:bodyPr>
          <a:lstStyle/>
          <a:p>
            <a:r>
              <a:rPr lang="en-US" sz="1800" b="1" dirty="0"/>
              <a:t>IOC Models</a:t>
            </a:r>
            <a:endParaRPr lang="en-US" dirty="0"/>
          </a:p>
        </p:txBody>
      </p:sp>
      <p:sp>
        <p:nvSpPr>
          <p:cNvPr id="10" name="TextBox 9">
            <a:extLst>
              <a:ext uri="{FF2B5EF4-FFF2-40B4-BE49-F238E27FC236}">
                <a16:creationId xmlns:a16="http://schemas.microsoft.com/office/drawing/2014/main" id="{4AE506A9-6410-EA11-021B-1711E8959FA4}"/>
              </a:ext>
            </a:extLst>
          </p:cNvPr>
          <p:cNvSpPr txBox="1"/>
          <p:nvPr/>
        </p:nvSpPr>
        <p:spPr>
          <a:xfrm>
            <a:off x="1415336" y="5658923"/>
            <a:ext cx="2172567" cy="369332"/>
          </a:xfrm>
          <a:prstGeom prst="rect">
            <a:avLst/>
          </a:prstGeom>
          <a:noFill/>
        </p:spPr>
        <p:txBody>
          <a:bodyPr wrap="square">
            <a:spAutoFit/>
          </a:bodyPr>
          <a:lstStyle/>
          <a:p>
            <a:r>
              <a:rPr lang="en-US" sz="1800" b="1" dirty="0"/>
              <a:t>Vector Average Like</a:t>
            </a:r>
            <a:endParaRPr lang="en-US" dirty="0"/>
          </a:p>
        </p:txBody>
      </p:sp>
      <p:pic>
        <p:nvPicPr>
          <p:cNvPr id="5" name="Picture 4">
            <a:extLst>
              <a:ext uri="{FF2B5EF4-FFF2-40B4-BE49-F238E27FC236}">
                <a16:creationId xmlns:a16="http://schemas.microsoft.com/office/drawing/2014/main" id="{54930C26-AB9E-E5B6-E24A-1DB760173809}"/>
              </a:ext>
            </a:extLst>
          </p:cNvPr>
          <p:cNvPicPr>
            <a:picLocks noChangeAspect="1"/>
          </p:cNvPicPr>
          <p:nvPr/>
        </p:nvPicPr>
        <p:blipFill>
          <a:blip r:embed="rId2"/>
          <a:stretch>
            <a:fillRect/>
          </a:stretch>
        </p:blipFill>
        <p:spPr>
          <a:xfrm>
            <a:off x="-101144" y="1070727"/>
            <a:ext cx="7895179" cy="4507999"/>
          </a:xfrm>
          <a:prstGeom prst="rect">
            <a:avLst/>
          </a:prstGeom>
        </p:spPr>
      </p:pic>
      <p:sp>
        <p:nvSpPr>
          <p:cNvPr id="3" name="TextBox 2">
            <a:extLst>
              <a:ext uri="{FF2B5EF4-FFF2-40B4-BE49-F238E27FC236}">
                <a16:creationId xmlns:a16="http://schemas.microsoft.com/office/drawing/2014/main" id="{00F33D1A-595B-18E7-3315-B4721E972A5C}"/>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1689832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E85ABB-8A19-28B3-09F4-F0A473350925}"/>
              </a:ext>
            </a:extLst>
          </p:cNvPr>
          <p:cNvPicPr>
            <a:picLocks noChangeAspect="1"/>
          </p:cNvPicPr>
          <p:nvPr/>
        </p:nvPicPr>
        <p:blipFill>
          <a:blip r:embed="rId2"/>
          <a:stretch>
            <a:fillRect/>
          </a:stretch>
        </p:blipFill>
        <p:spPr>
          <a:xfrm>
            <a:off x="5521366" y="990530"/>
            <a:ext cx="5145678" cy="5145678"/>
          </a:xfrm>
          <a:prstGeom prst="rect">
            <a:avLst/>
          </a:prstGeom>
        </p:spPr>
      </p:pic>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 Perceptual Judgement</a:t>
            </a:r>
          </a:p>
        </p:txBody>
      </p:sp>
      <p:sp>
        <p:nvSpPr>
          <p:cNvPr id="9" name="TextBox 8">
            <a:extLst>
              <a:ext uri="{FF2B5EF4-FFF2-40B4-BE49-F238E27FC236}">
                <a16:creationId xmlns:a16="http://schemas.microsoft.com/office/drawing/2014/main" id="{D348B578-9BFF-9657-CE20-376201E73633}"/>
              </a:ext>
            </a:extLst>
          </p:cNvPr>
          <p:cNvSpPr txBox="1"/>
          <p:nvPr/>
        </p:nvSpPr>
        <p:spPr>
          <a:xfrm>
            <a:off x="492038" y="5896210"/>
            <a:ext cx="10908005" cy="830997"/>
          </a:xfrm>
          <a:prstGeom prst="rect">
            <a:avLst/>
          </a:prstGeom>
          <a:noFill/>
        </p:spPr>
        <p:txBody>
          <a:bodyPr wrap="square">
            <a:spAutoFit/>
          </a:bodyPr>
          <a:lstStyle/>
          <a:p>
            <a:pPr marL="285750" indent="-285750">
              <a:buFont typeface="Arial" panose="020B0604020202020204" pitchFamily="34" charset="0"/>
              <a:buChar char="•"/>
            </a:pPr>
            <a:r>
              <a:rPr lang="en-US" sz="1600" dirty="0">
                <a:solidFill>
                  <a:srgbClr val="222222"/>
                </a:solidFill>
              </a:rPr>
              <a:t>Noisy ideal’s errors are systematic; template integration is a more qualitatively superior model.</a:t>
            </a:r>
          </a:p>
          <a:p>
            <a:pPr marL="285750" indent="-285750">
              <a:buFont typeface="Arial" panose="020B0604020202020204" pitchFamily="34" charset="0"/>
              <a:buChar char="•"/>
            </a:pPr>
            <a:endParaRPr lang="en-US" sz="1600" dirty="0">
              <a:solidFill>
                <a:srgbClr val="222222"/>
              </a:solidFill>
            </a:endParaRPr>
          </a:p>
          <a:p>
            <a:pPr marL="285750" indent="-285750">
              <a:buFont typeface="Arial" panose="020B0604020202020204" pitchFamily="34" charset="0"/>
              <a:buChar char="•"/>
            </a:pPr>
            <a:r>
              <a:rPr lang="en-US" sz="1600" dirty="0">
                <a:solidFill>
                  <a:schemeClr val="accent1"/>
                </a:solidFill>
              </a:rPr>
              <a:t>Strong inhibition between neighboring directions accounts for the opposite-direction effect. (DV= 11.5-degree SD, DT= 1.01)</a:t>
            </a:r>
          </a:p>
        </p:txBody>
      </p:sp>
      <p:sp>
        <p:nvSpPr>
          <p:cNvPr id="4" name="TextBox 3">
            <a:extLst>
              <a:ext uri="{FF2B5EF4-FFF2-40B4-BE49-F238E27FC236}">
                <a16:creationId xmlns:a16="http://schemas.microsoft.com/office/drawing/2014/main" id="{7F48AAF3-8D1C-4DC5-0ABA-0C14859C3255}"/>
              </a:ext>
            </a:extLst>
          </p:cNvPr>
          <p:cNvSpPr txBox="1"/>
          <p:nvPr/>
        </p:nvSpPr>
        <p:spPr>
          <a:xfrm>
            <a:off x="7187497" y="713531"/>
            <a:ext cx="2002367" cy="646331"/>
          </a:xfrm>
          <a:prstGeom prst="rect">
            <a:avLst/>
          </a:prstGeom>
          <a:noFill/>
        </p:spPr>
        <p:txBody>
          <a:bodyPr wrap="square">
            <a:spAutoFit/>
          </a:bodyPr>
          <a:lstStyle/>
          <a:p>
            <a:pPr algn="ctr"/>
            <a:r>
              <a:rPr lang="en-US" b="1" dirty="0">
                <a:solidFill>
                  <a:srgbClr val="222222"/>
                </a:solidFill>
              </a:rPr>
              <a:t>Template Integration model </a:t>
            </a:r>
            <a:endParaRPr lang="en-US" b="1" dirty="0"/>
          </a:p>
        </p:txBody>
      </p:sp>
      <p:sp>
        <p:nvSpPr>
          <p:cNvPr id="5" name="TextBox 4">
            <a:extLst>
              <a:ext uri="{FF2B5EF4-FFF2-40B4-BE49-F238E27FC236}">
                <a16:creationId xmlns:a16="http://schemas.microsoft.com/office/drawing/2014/main" id="{C2CB0C17-AAE8-1598-DE93-FD7CA1DF8024}"/>
              </a:ext>
            </a:extLst>
          </p:cNvPr>
          <p:cNvSpPr txBox="1"/>
          <p:nvPr/>
        </p:nvSpPr>
        <p:spPr>
          <a:xfrm>
            <a:off x="2101965" y="990530"/>
            <a:ext cx="3000375" cy="369332"/>
          </a:xfrm>
          <a:prstGeom prst="rect">
            <a:avLst/>
          </a:prstGeom>
          <a:noFill/>
        </p:spPr>
        <p:txBody>
          <a:bodyPr wrap="square">
            <a:spAutoFit/>
          </a:bodyPr>
          <a:lstStyle/>
          <a:p>
            <a:r>
              <a:rPr lang="en-US" b="1" dirty="0">
                <a:solidFill>
                  <a:srgbClr val="222222"/>
                </a:solidFill>
              </a:rPr>
              <a:t>Noisy Ideal model </a:t>
            </a:r>
            <a:endParaRPr lang="en-US" b="1" dirty="0"/>
          </a:p>
        </p:txBody>
      </p:sp>
      <p:pic>
        <p:nvPicPr>
          <p:cNvPr id="12" name="Picture 11">
            <a:extLst>
              <a:ext uri="{FF2B5EF4-FFF2-40B4-BE49-F238E27FC236}">
                <a16:creationId xmlns:a16="http://schemas.microsoft.com/office/drawing/2014/main" id="{E93B7A91-0618-C624-DB06-75B40923AF2B}"/>
              </a:ext>
            </a:extLst>
          </p:cNvPr>
          <p:cNvPicPr>
            <a:picLocks noChangeAspect="1"/>
          </p:cNvPicPr>
          <p:nvPr/>
        </p:nvPicPr>
        <p:blipFill>
          <a:blip r:embed="rId3"/>
          <a:stretch>
            <a:fillRect/>
          </a:stretch>
        </p:blipFill>
        <p:spPr>
          <a:xfrm>
            <a:off x="375687" y="1015592"/>
            <a:ext cx="5145679" cy="5145679"/>
          </a:xfrm>
          <a:prstGeom prst="rect">
            <a:avLst/>
          </a:prstGeom>
        </p:spPr>
      </p:pic>
      <p:sp>
        <p:nvSpPr>
          <p:cNvPr id="3" name="TextBox 2">
            <a:extLst>
              <a:ext uri="{FF2B5EF4-FFF2-40B4-BE49-F238E27FC236}">
                <a16:creationId xmlns:a16="http://schemas.microsoft.com/office/drawing/2014/main" id="{60A5FFE0-F533-AE2C-89D5-5CCF121B0BCE}"/>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2913886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 Confidence</a:t>
            </a:r>
          </a:p>
        </p:txBody>
      </p:sp>
      <p:sp>
        <p:nvSpPr>
          <p:cNvPr id="12" name="TextBox 11">
            <a:extLst>
              <a:ext uri="{FF2B5EF4-FFF2-40B4-BE49-F238E27FC236}">
                <a16:creationId xmlns:a16="http://schemas.microsoft.com/office/drawing/2014/main" id="{5E26348D-C483-986E-2FC3-CF97F22FA2E8}"/>
              </a:ext>
            </a:extLst>
          </p:cNvPr>
          <p:cNvSpPr txBox="1"/>
          <p:nvPr/>
        </p:nvSpPr>
        <p:spPr>
          <a:xfrm>
            <a:off x="304165" y="5590471"/>
            <a:ext cx="4931978" cy="830997"/>
          </a:xfrm>
          <a:prstGeom prst="rect">
            <a:avLst/>
          </a:prstGeom>
          <a:noFill/>
        </p:spPr>
        <p:txBody>
          <a:bodyPr wrap="square">
            <a:spAutoFit/>
          </a:bodyPr>
          <a:lstStyle/>
          <a:p>
            <a:pPr marL="285750" indent="-285750">
              <a:buFont typeface="Arial" panose="020B0604020202020204" pitchFamily="34" charset="0"/>
              <a:buChar char="•"/>
            </a:pPr>
            <a:r>
              <a:rPr lang="en-US" sz="1600" dirty="0"/>
              <a:t>Good quantitative model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 opposite-direction effect</a:t>
            </a:r>
          </a:p>
        </p:txBody>
      </p:sp>
      <p:sp>
        <p:nvSpPr>
          <p:cNvPr id="3" name="TextBox 2">
            <a:extLst>
              <a:ext uri="{FF2B5EF4-FFF2-40B4-BE49-F238E27FC236}">
                <a16:creationId xmlns:a16="http://schemas.microsoft.com/office/drawing/2014/main" id="{0B2F1753-5FB8-ED0B-7BE7-CE723B86BE24}"/>
              </a:ext>
            </a:extLst>
          </p:cNvPr>
          <p:cNvSpPr txBox="1"/>
          <p:nvPr/>
        </p:nvSpPr>
        <p:spPr>
          <a:xfrm>
            <a:off x="2134028" y="1030791"/>
            <a:ext cx="3000375" cy="369332"/>
          </a:xfrm>
          <a:prstGeom prst="rect">
            <a:avLst/>
          </a:prstGeom>
          <a:noFill/>
        </p:spPr>
        <p:txBody>
          <a:bodyPr wrap="square">
            <a:spAutoFit/>
          </a:bodyPr>
          <a:lstStyle/>
          <a:p>
            <a:r>
              <a:rPr lang="en-US" b="1" dirty="0">
                <a:solidFill>
                  <a:srgbClr val="222222"/>
                </a:solidFill>
              </a:rPr>
              <a:t>Noisy ideal model </a:t>
            </a:r>
            <a:endParaRPr lang="en-US" b="1" dirty="0"/>
          </a:p>
        </p:txBody>
      </p:sp>
      <p:sp>
        <p:nvSpPr>
          <p:cNvPr id="5" name="TextBox 4">
            <a:extLst>
              <a:ext uri="{FF2B5EF4-FFF2-40B4-BE49-F238E27FC236}">
                <a16:creationId xmlns:a16="http://schemas.microsoft.com/office/drawing/2014/main" id="{A1D1107B-BFB1-06E8-9431-727076661D15}"/>
              </a:ext>
            </a:extLst>
          </p:cNvPr>
          <p:cNvSpPr txBox="1"/>
          <p:nvPr/>
        </p:nvSpPr>
        <p:spPr>
          <a:xfrm>
            <a:off x="8377445" y="661459"/>
            <a:ext cx="3000375" cy="369332"/>
          </a:xfrm>
          <a:prstGeom prst="rect">
            <a:avLst/>
          </a:prstGeom>
          <a:noFill/>
        </p:spPr>
        <p:txBody>
          <a:bodyPr wrap="square">
            <a:spAutoFit/>
          </a:bodyPr>
          <a:lstStyle/>
          <a:p>
            <a:r>
              <a:rPr lang="en-US" b="1" dirty="0">
                <a:solidFill>
                  <a:srgbClr val="222222"/>
                </a:solidFill>
              </a:rPr>
              <a:t>Noisy ideal model </a:t>
            </a:r>
            <a:endParaRPr lang="en-US" b="1" dirty="0"/>
          </a:p>
        </p:txBody>
      </p:sp>
      <p:pic>
        <p:nvPicPr>
          <p:cNvPr id="7" name="Picture 6">
            <a:extLst>
              <a:ext uri="{FF2B5EF4-FFF2-40B4-BE49-F238E27FC236}">
                <a16:creationId xmlns:a16="http://schemas.microsoft.com/office/drawing/2014/main" id="{4BD2111F-5E1D-8620-A6DB-253E4E281729}"/>
              </a:ext>
            </a:extLst>
          </p:cNvPr>
          <p:cNvPicPr>
            <a:picLocks noChangeAspect="1"/>
          </p:cNvPicPr>
          <p:nvPr/>
        </p:nvPicPr>
        <p:blipFill>
          <a:blip r:embed="rId2"/>
          <a:stretch>
            <a:fillRect/>
          </a:stretch>
        </p:blipFill>
        <p:spPr>
          <a:xfrm>
            <a:off x="5691229" y="805864"/>
            <a:ext cx="6835542" cy="5126657"/>
          </a:xfrm>
          <a:prstGeom prst="rect">
            <a:avLst/>
          </a:prstGeom>
        </p:spPr>
      </p:pic>
      <p:pic>
        <p:nvPicPr>
          <p:cNvPr id="10" name="Picture 9">
            <a:extLst>
              <a:ext uri="{FF2B5EF4-FFF2-40B4-BE49-F238E27FC236}">
                <a16:creationId xmlns:a16="http://schemas.microsoft.com/office/drawing/2014/main" id="{A07CBAF7-2A9F-9B2F-6083-BB7A69B9F2E3}"/>
              </a:ext>
            </a:extLst>
          </p:cNvPr>
          <p:cNvPicPr>
            <a:picLocks noChangeAspect="1"/>
          </p:cNvPicPr>
          <p:nvPr/>
        </p:nvPicPr>
        <p:blipFill>
          <a:blip r:embed="rId3"/>
          <a:stretch>
            <a:fillRect/>
          </a:stretch>
        </p:blipFill>
        <p:spPr>
          <a:xfrm>
            <a:off x="375687" y="1215457"/>
            <a:ext cx="5334000" cy="4000500"/>
          </a:xfrm>
          <a:prstGeom prst="rect">
            <a:avLst/>
          </a:prstGeom>
        </p:spPr>
      </p:pic>
      <p:sp>
        <p:nvSpPr>
          <p:cNvPr id="4" name="TextBox 3">
            <a:extLst>
              <a:ext uri="{FF2B5EF4-FFF2-40B4-BE49-F238E27FC236}">
                <a16:creationId xmlns:a16="http://schemas.microsoft.com/office/drawing/2014/main" id="{C41A74E5-E860-34FA-4748-B18C8A93E73F}"/>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289639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 Confidence</a:t>
            </a:r>
          </a:p>
        </p:txBody>
      </p:sp>
      <p:sp>
        <p:nvSpPr>
          <p:cNvPr id="12" name="TextBox 11">
            <a:extLst>
              <a:ext uri="{FF2B5EF4-FFF2-40B4-BE49-F238E27FC236}">
                <a16:creationId xmlns:a16="http://schemas.microsoft.com/office/drawing/2014/main" id="{5E26348D-C483-986E-2FC3-CF97F22FA2E8}"/>
              </a:ext>
            </a:extLst>
          </p:cNvPr>
          <p:cNvSpPr txBox="1"/>
          <p:nvPr/>
        </p:nvSpPr>
        <p:spPr>
          <a:xfrm>
            <a:off x="245453" y="5458914"/>
            <a:ext cx="11283752" cy="1323439"/>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accent1"/>
                </a:solidFill>
              </a:rPr>
              <a:t>Qualitatively better than Noisy Ideal model</a:t>
            </a:r>
          </a:p>
          <a:p>
            <a:pPr marL="285750" indent="-285750">
              <a:buFont typeface="Arial" panose="020B0604020202020204" pitchFamily="34" charset="0"/>
              <a:buChar char="•"/>
            </a:pPr>
            <a:endParaRPr lang="en-US" sz="1600" dirty="0">
              <a:solidFill>
                <a:schemeClr val="accent1"/>
              </a:solidFill>
            </a:endParaRPr>
          </a:p>
          <a:p>
            <a:pPr marL="285750" indent="-285750">
              <a:buFont typeface="Arial" panose="020B0604020202020204" pitchFamily="34" charset="0"/>
              <a:buChar char="•"/>
            </a:pPr>
            <a:r>
              <a:rPr lang="en-US" sz="1600" dirty="0">
                <a:solidFill>
                  <a:schemeClr val="accent1"/>
                </a:solidFill>
              </a:rPr>
              <a:t>Strong inhibition between neighboring directions accounts for the confidence in the opposite direction effect.</a:t>
            </a:r>
          </a:p>
          <a:p>
            <a:pPr marL="285750" indent="-285750">
              <a:buFont typeface="Arial" panose="020B0604020202020204" pitchFamily="34" charset="0"/>
              <a:buChar char="•"/>
            </a:pPr>
            <a:endParaRPr lang="en-US" sz="1600" dirty="0">
              <a:solidFill>
                <a:schemeClr val="accent1"/>
              </a:solidFill>
            </a:endParaRPr>
          </a:p>
          <a:p>
            <a:pPr marL="285750" indent="-285750">
              <a:buFont typeface="Arial" panose="020B0604020202020204" pitchFamily="34" charset="0"/>
              <a:buChar char="•"/>
            </a:pPr>
            <a:r>
              <a:rPr lang="en-US" sz="1600" dirty="0">
                <a:solidFill>
                  <a:schemeClr val="accent1"/>
                </a:solidFill>
              </a:rPr>
              <a:t>Small overall bias (</a:t>
            </a:r>
            <a:r>
              <a:rPr kumimoji="0" lang="en-US" sz="1600" b="0" i="1" u="none" strike="noStrike" kern="1200" cap="none" spc="0" normalizeH="0" baseline="0" noProof="0" dirty="0">
                <a:ln>
                  <a:noFill/>
                </a:ln>
                <a:solidFill>
                  <a:srgbClr val="70AD47"/>
                </a:solidFill>
                <a:effectLst/>
                <a:uLnTx/>
                <a:uFillTx/>
                <a:latin typeface="Calibri" panose="020F0502020204030204"/>
                <a:ea typeface="+mn-ea"/>
                <a:cs typeface="+mn-cs"/>
              </a:rPr>
              <a:t>B=</a:t>
            </a:r>
            <a:r>
              <a:rPr lang="en-US" sz="1600" dirty="0">
                <a:solidFill>
                  <a:schemeClr val="accent1"/>
                </a:solidFill>
              </a:rPr>
              <a:t> </a:t>
            </a:r>
            <a:r>
              <a:rPr lang="en-US" sz="1600" dirty="0">
                <a:solidFill>
                  <a:schemeClr val="accent6"/>
                </a:solidFill>
              </a:rPr>
              <a:t>1.02</a:t>
            </a:r>
            <a:r>
              <a:rPr lang="en-US" sz="1600" dirty="0">
                <a:solidFill>
                  <a:schemeClr val="accent1"/>
                </a:solidFill>
              </a:rPr>
              <a:t>)</a:t>
            </a:r>
          </a:p>
        </p:txBody>
      </p:sp>
      <p:sp>
        <p:nvSpPr>
          <p:cNvPr id="3" name="TextBox 2">
            <a:extLst>
              <a:ext uri="{FF2B5EF4-FFF2-40B4-BE49-F238E27FC236}">
                <a16:creationId xmlns:a16="http://schemas.microsoft.com/office/drawing/2014/main" id="{0B2F1753-5FB8-ED0B-7BE7-CE723B86BE24}"/>
              </a:ext>
            </a:extLst>
          </p:cNvPr>
          <p:cNvSpPr txBox="1"/>
          <p:nvPr/>
        </p:nvSpPr>
        <p:spPr>
          <a:xfrm>
            <a:off x="1720142" y="1030791"/>
            <a:ext cx="3000375" cy="369332"/>
          </a:xfrm>
          <a:prstGeom prst="rect">
            <a:avLst/>
          </a:prstGeom>
          <a:noFill/>
        </p:spPr>
        <p:txBody>
          <a:bodyPr wrap="square">
            <a:spAutoFit/>
          </a:bodyPr>
          <a:lstStyle/>
          <a:p>
            <a:r>
              <a:rPr lang="en-US" b="1" dirty="0">
                <a:solidFill>
                  <a:srgbClr val="222222"/>
                </a:solidFill>
              </a:rPr>
              <a:t>Template Integration model </a:t>
            </a:r>
            <a:endParaRPr lang="en-US" b="1" dirty="0"/>
          </a:p>
        </p:txBody>
      </p:sp>
      <p:sp>
        <p:nvSpPr>
          <p:cNvPr id="5" name="TextBox 4">
            <a:extLst>
              <a:ext uri="{FF2B5EF4-FFF2-40B4-BE49-F238E27FC236}">
                <a16:creationId xmlns:a16="http://schemas.microsoft.com/office/drawing/2014/main" id="{A1D1107B-BFB1-06E8-9431-727076661D15}"/>
              </a:ext>
            </a:extLst>
          </p:cNvPr>
          <p:cNvSpPr txBox="1"/>
          <p:nvPr/>
        </p:nvSpPr>
        <p:spPr>
          <a:xfrm>
            <a:off x="7764381" y="707894"/>
            <a:ext cx="3000375" cy="369332"/>
          </a:xfrm>
          <a:prstGeom prst="rect">
            <a:avLst/>
          </a:prstGeom>
          <a:noFill/>
        </p:spPr>
        <p:txBody>
          <a:bodyPr wrap="square">
            <a:spAutoFit/>
          </a:bodyPr>
          <a:lstStyle/>
          <a:p>
            <a:r>
              <a:rPr lang="en-US" b="1" dirty="0">
                <a:solidFill>
                  <a:srgbClr val="222222"/>
                </a:solidFill>
              </a:rPr>
              <a:t>Template Integration model </a:t>
            </a:r>
            <a:endParaRPr lang="en-US" b="1" dirty="0"/>
          </a:p>
        </p:txBody>
      </p:sp>
      <p:pic>
        <p:nvPicPr>
          <p:cNvPr id="7" name="Picture 6">
            <a:extLst>
              <a:ext uri="{FF2B5EF4-FFF2-40B4-BE49-F238E27FC236}">
                <a16:creationId xmlns:a16="http://schemas.microsoft.com/office/drawing/2014/main" id="{5162F49E-C905-DD17-4347-582C1B43B27F}"/>
              </a:ext>
            </a:extLst>
          </p:cNvPr>
          <p:cNvPicPr>
            <a:picLocks noChangeAspect="1"/>
          </p:cNvPicPr>
          <p:nvPr/>
        </p:nvPicPr>
        <p:blipFill>
          <a:blip r:embed="rId2"/>
          <a:stretch>
            <a:fillRect/>
          </a:stretch>
        </p:blipFill>
        <p:spPr>
          <a:xfrm>
            <a:off x="5798620" y="707894"/>
            <a:ext cx="6487646" cy="4865735"/>
          </a:xfrm>
          <a:prstGeom prst="rect">
            <a:avLst/>
          </a:prstGeom>
        </p:spPr>
      </p:pic>
      <p:pic>
        <p:nvPicPr>
          <p:cNvPr id="9" name="Picture 8">
            <a:extLst>
              <a:ext uri="{FF2B5EF4-FFF2-40B4-BE49-F238E27FC236}">
                <a16:creationId xmlns:a16="http://schemas.microsoft.com/office/drawing/2014/main" id="{24FCB0AF-C796-1A6B-D5EE-9B190F499979}"/>
              </a:ext>
            </a:extLst>
          </p:cNvPr>
          <p:cNvPicPr>
            <a:picLocks noChangeAspect="1"/>
          </p:cNvPicPr>
          <p:nvPr/>
        </p:nvPicPr>
        <p:blipFill>
          <a:blip r:embed="rId3"/>
          <a:stretch>
            <a:fillRect/>
          </a:stretch>
        </p:blipFill>
        <p:spPr>
          <a:xfrm>
            <a:off x="553329" y="1140511"/>
            <a:ext cx="5334000" cy="4000500"/>
          </a:xfrm>
          <a:prstGeom prst="rect">
            <a:avLst/>
          </a:prstGeom>
        </p:spPr>
      </p:pic>
      <p:sp>
        <p:nvSpPr>
          <p:cNvPr id="4" name="TextBox 3">
            <a:extLst>
              <a:ext uri="{FF2B5EF4-FFF2-40B4-BE49-F238E27FC236}">
                <a16:creationId xmlns:a16="http://schemas.microsoft.com/office/drawing/2014/main" id="{64DF207E-8B22-F31C-6B01-CFB8271374BE}"/>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4088052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 Confidence</a:t>
            </a:r>
          </a:p>
        </p:txBody>
      </p:sp>
      <p:sp>
        <p:nvSpPr>
          <p:cNvPr id="3" name="TextBox 2">
            <a:extLst>
              <a:ext uri="{FF2B5EF4-FFF2-40B4-BE49-F238E27FC236}">
                <a16:creationId xmlns:a16="http://schemas.microsoft.com/office/drawing/2014/main" id="{FFAD78D0-54E3-8064-A82B-786C3FB07F80}"/>
              </a:ext>
            </a:extLst>
          </p:cNvPr>
          <p:cNvSpPr txBox="1"/>
          <p:nvPr/>
        </p:nvSpPr>
        <p:spPr>
          <a:xfrm>
            <a:off x="464836" y="1264527"/>
            <a:ext cx="3810698" cy="369332"/>
          </a:xfrm>
          <a:prstGeom prst="rect">
            <a:avLst/>
          </a:prstGeom>
          <a:noFill/>
        </p:spPr>
        <p:txBody>
          <a:bodyPr wrap="square">
            <a:spAutoFit/>
          </a:bodyPr>
          <a:lstStyle/>
          <a:p>
            <a:r>
              <a:rPr lang="en-US" b="1" dirty="0">
                <a:solidFill>
                  <a:srgbClr val="222222"/>
                </a:solidFill>
              </a:rPr>
              <a:t>Noisy Ideal model </a:t>
            </a:r>
            <a:endParaRPr lang="en-US" b="1" dirty="0"/>
          </a:p>
        </p:txBody>
      </p:sp>
      <p:sp>
        <p:nvSpPr>
          <p:cNvPr id="5" name="TextBox 4">
            <a:extLst>
              <a:ext uri="{FF2B5EF4-FFF2-40B4-BE49-F238E27FC236}">
                <a16:creationId xmlns:a16="http://schemas.microsoft.com/office/drawing/2014/main" id="{EDCE4026-F6A4-3E64-429A-2E46264E1135}"/>
              </a:ext>
            </a:extLst>
          </p:cNvPr>
          <p:cNvSpPr txBox="1"/>
          <p:nvPr/>
        </p:nvSpPr>
        <p:spPr>
          <a:xfrm>
            <a:off x="464835" y="1814338"/>
            <a:ext cx="5146255" cy="1323439"/>
          </a:xfrm>
          <a:prstGeom prst="rect">
            <a:avLst/>
          </a:prstGeom>
          <a:noFill/>
        </p:spPr>
        <p:txBody>
          <a:bodyPr wrap="square">
            <a:spAutoFit/>
          </a:bodyPr>
          <a:lstStyle/>
          <a:p>
            <a:pPr marL="285750" indent="-285750">
              <a:buFont typeface="Arial" panose="020B0604020202020204" pitchFamily="34" charset="0"/>
              <a:buChar char="•"/>
            </a:pPr>
            <a:r>
              <a:rPr lang="en-US" sz="1600" dirty="0"/>
              <a:t>Good quantitative model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No decay</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Less dependent on “motion coherence”</a:t>
            </a:r>
          </a:p>
        </p:txBody>
      </p:sp>
      <p:pic>
        <p:nvPicPr>
          <p:cNvPr id="8" name="Picture 7">
            <a:extLst>
              <a:ext uri="{FF2B5EF4-FFF2-40B4-BE49-F238E27FC236}">
                <a16:creationId xmlns:a16="http://schemas.microsoft.com/office/drawing/2014/main" id="{8C72EBDB-B219-C701-C2F7-9F263474EDE1}"/>
              </a:ext>
            </a:extLst>
          </p:cNvPr>
          <p:cNvPicPr>
            <a:picLocks noChangeAspect="1"/>
          </p:cNvPicPr>
          <p:nvPr/>
        </p:nvPicPr>
        <p:blipFill>
          <a:blip r:embed="rId2"/>
          <a:stretch>
            <a:fillRect/>
          </a:stretch>
        </p:blipFill>
        <p:spPr>
          <a:xfrm>
            <a:off x="5946041" y="510467"/>
            <a:ext cx="6825533" cy="6825533"/>
          </a:xfrm>
          <a:prstGeom prst="rect">
            <a:avLst/>
          </a:prstGeom>
        </p:spPr>
      </p:pic>
      <p:sp>
        <p:nvSpPr>
          <p:cNvPr id="4" name="TextBox 3">
            <a:extLst>
              <a:ext uri="{FF2B5EF4-FFF2-40B4-BE49-F238E27FC236}">
                <a16:creationId xmlns:a16="http://schemas.microsoft.com/office/drawing/2014/main" id="{FC4EDB80-F681-3996-E6D6-8F896FCEA5A7}"/>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1460741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 Confidence</a:t>
            </a:r>
          </a:p>
        </p:txBody>
      </p:sp>
      <p:sp>
        <p:nvSpPr>
          <p:cNvPr id="3" name="TextBox 2">
            <a:extLst>
              <a:ext uri="{FF2B5EF4-FFF2-40B4-BE49-F238E27FC236}">
                <a16:creationId xmlns:a16="http://schemas.microsoft.com/office/drawing/2014/main" id="{FFAD78D0-54E3-8064-A82B-786C3FB07F80}"/>
              </a:ext>
            </a:extLst>
          </p:cNvPr>
          <p:cNvSpPr txBox="1"/>
          <p:nvPr/>
        </p:nvSpPr>
        <p:spPr>
          <a:xfrm>
            <a:off x="464836" y="1264527"/>
            <a:ext cx="3810698" cy="369332"/>
          </a:xfrm>
          <a:prstGeom prst="rect">
            <a:avLst/>
          </a:prstGeom>
          <a:noFill/>
        </p:spPr>
        <p:txBody>
          <a:bodyPr wrap="square">
            <a:spAutoFit/>
          </a:bodyPr>
          <a:lstStyle/>
          <a:p>
            <a:r>
              <a:rPr lang="en-US" b="1" dirty="0">
                <a:solidFill>
                  <a:srgbClr val="222222"/>
                </a:solidFill>
              </a:rPr>
              <a:t>Template Integration model </a:t>
            </a:r>
            <a:endParaRPr lang="en-US" b="1" dirty="0"/>
          </a:p>
        </p:txBody>
      </p:sp>
      <p:sp>
        <p:nvSpPr>
          <p:cNvPr id="5" name="TextBox 4">
            <a:extLst>
              <a:ext uri="{FF2B5EF4-FFF2-40B4-BE49-F238E27FC236}">
                <a16:creationId xmlns:a16="http://schemas.microsoft.com/office/drawing/2014/main" id="{EDCE4026-F6A4-3E64-429A-2E46264E1135}"/>
              </a:ext>
            </a:extLst>
          </p:cNvPr>
          <p:cNvSpPr txBox="1"/>
          <p:nvPr/>
        </p:nvSpPr>
        <p:spPr>
          <a:xfrm>
            <a:off x="464835" y="1814338"/>
            <a:ext cx="5146255" cy="1323439"/>
          </a:xfrm>
          <a:prstGeom prst="rect">
            <a:avLst/>
          </a:prstGeom>
          <a:noFill/>
        </p:spPr>
        <p:txBody>
          <a:bodyPr wrap="square">
            <a:spAutoFit/>
          </a:bodyPr>
          <a:lstStyle/>
          <a:p>
            <a:pPr marL="285750" indent="-285750">
              <a:buFont typeface="Arial" panose="020B0604020202020204" pitchFamily="34" charset="0"/>
              <a:buChar char="•"/>
            </a:pPr>
            <a:r>
              <a:rPr lang="en-US" sz="1600" dirty="0"/>
              <a:t>Qualitatively much better model than Noisy Ideal</a:t>
            </a:r>
          </a:p>
          <a:p>
            <a:pPr marL="285750" indent="-285750">
              <a:buFont typeface="Arial" panose="020B0604020202020204" pitchFamily="34" charset="0"/>
              <a:buChar char="•"/>
            </a:pPr>
            <a:endParaRPr lang="en-US" sz="1600" dirty="0"/>
          </a:p>
          <a:p>
            <a:pPr marL="1200150" lvl="2" indent="-285750">
              <a:buFont typeface="Arial" panose="020B0604020202020204" pitchFamily="34" charset="0"/>
              <a:buChar char="•"/>
            </a:pPr>
            <a:r>
              <a:rPr lang="en-US" sz="1600" dirty="0"/>
              <a:t>Decay (</a:t>
            </a:r>
            <a:r>
              <a:rPr kumimoji="0" lang="en-US" sz="1600" b="0" i="1" u="none" strike="noStrike" kern="1200" cap="none" spc="0" normalizeH="0" baseline="0" noProof="0" dirty="0">
                <a:ln>
                  <a:noFill/>
                </a:ln>
                <a:solidFill>
                  <a:srgbClr val="70AD47"/>
                </a:solidFill>
                <a:effectLst/>
                <a:uLnTx/>
                <a:uFillTx/>
                <a:latin typeface="Calibri" panose="020F0502020204030204"/>
                <a:ea typeface="+mn-ea"/>
                <a:cs typeface="+mn-cs"/>
              </a:rPr>
              <a:t>FD = </a:t>
            </a:r>
            <a:r>
              <a:rPr lang="en-US" sz="1600" dirty="0">
                <a:solidFill>
                  <a:schemeClr val="accent6"/>
                </a:solidFill>
              </a:rPr>
              <a:t>0.13</a:t>
            </a:r>
            <a:r>
              <a:rPr lang="en-US" sz="1600" dirty="0"/>
              <a:t>)</a:t>
            </a:r>
          </a:p>
          <a:p>
            <a:pPr marL="1200150" lvl="2" indent="-285750">
              <a:buFont typeface="Arial" panose="020B0604020202020204" pitchFamily="34" charset="0"/>
              <a:buChar char="•"/>
            </a:pPr>
            <a:r>
              <a:rPr lang="en-US" sz="1600" dirty="0"/>
              <a:t>Motion Coherence dependence (</a:t>
            </a:r>
            <a:r>
              <a:rPr lang="en-US" sz="1600" i="1" dirty="0">
                <a:solidFill>
                  <a:schemeClr val="accent6"/>
                </a:solidFill>
              </a:rPr>
              <a:t>GT=1.44</a:t>
            </a:r>
            <a:r>
              <a:rPr lang="en-US" sz="1600" dirty="0"/>
              <a:t>)</a:t>
            </a:r>
          </a:p>
          <a:p>
            <a:pPr marL="285750" indent="-285750">
              <a:buFont typeface="Arial" panose="020B0604020202020204" pitchFamily="34" charset="0"/>
              <a:buChar char="•"/>
            </a:pPr>
            <a:endParaRPr lang="en-US" sz="1600" dirty="0"/>
          </a:p>
        </p:txBody>
      </p:sp>
      <p:sp>
        <p:nvSpPr>
          <p:cNvPr id="9" name="TextBox 8">
            <a:extLst>
              <a:ext uri="{FF2B5EF4-FFF2-40B4-BE49-F238E27FC236}">
                <a16:creationId xmlns:a16="http://schemas.microsoft.com/office/drawing/2014/main" id="{1D6B9DD8-3AEA-4D5E-3CB5-18F11BECCA43}"/>
              </a:ext>
            </a:extLst>
          </p:cNvPr>
          <p:cNvSpPr txBox="1"/>
          <p:nvPr/>
        </p:nvSpPr>
        <p:spPr>
          <a:xfrm>
            <a:off x="464835" y="3190353"/>
            <a:ext cx="5599086" cy="1569660"/>
          </a:xfrm>
          <a:prstGeom prst="rect">
            <a:avLst/>
          </a:prstGeom>
          <a:noFill/>
        </p:spPr>
        <p:txBody>
          <a:bodyPr wrap="square">
            <a:spAutoFit/>
          </a:bodyPr>
          <a:lstStyle/>
          <a:p>
            <a:r>
              <a:rPr lang="en-US" sz="1600" dirty="0">
                <a:solidFill>
                  <a:schemeClr val="accent1"/>
                </a:solidFill>
              </a:rPr>
              <a:t>Overall, except for small bias and decay, visual reliability nicely predicts confidence with plausible mechanisms:</a:t>
            </a:r>
          </a:p>
          <a:p>
            <a:endParaRPr lang="en-US" sz="1600" dirty="0">
              <a:solidFill>
                <a:schemeClr val="accent1"/>
              </a:solidFill>
            </a:endParaRPr>
          </a:p>
          <a:p>
            <a:pPr marL="285750" indent="-285750">
              <a:buFont typeface="Arial" panose="020B0604020202020204" pitchFamily="34" charset="0"/>
              <a:buChar char="•"/>
            </a:pPr>
            <a:r>
              <a:rPr lang="en-US" sz="1600" dirty="0">
                <a:solidFill>
                  <a:schemeClr val="accent1"/>
                </a:solidFill>
              </a:rPr>
              <a:t>IOC integration</a:t>
            </a:r>
          </a:p>
          <a:p>
            <a:pPr marL="285750" indent="-285750">
              <a:buFont typeface="Arial" panose="020B0604020202020204" pitchFamily="34" charset="0"/>
              <a:buChar char="•"/>
            </a:pPr>
            <a:r>
              <a:rPr lang="en-US" sz="1600" dirty="0">
                <a:solidFill>
                  <a:schemeClr val="accent1"/>
                </a:solidFill>
              </a:rPr>
              <a:t>Strong and relatively tuned suppression</a:t>
            </a:r>
          </a:p>
          <a:p>
            <a:pPr marL="285750" indent="-285750">
              <a:buFont typeface="Arial" panose="020B0604020202020204" pitchFamily="34" charset="0"/>
              <a:buChar char="•"/>
            </a:pPr>
            <a:r>
              <a:rPr lang="en-US" sz="1600" dirty="0">
                <a:solidFill>
                  <a:schemeClr val="accent1"/>
                </a:solidFill>
              </a:rPr>
              <a:t>Gain Control</a:t>
            </a:r>
          </a:p>
        </p:txBody>
      </p:sp>
      <p:pic>
        <p:nvPicPr>
          <p:cNvPr id="4" name="Picture 3">
            <a:extLst>
              <a:ext uri="{FF2B5EF4-FFF2-40B4-BE49-F238E27FC236}">
                <a16:creationId xmlns:a16="http://schemas.microsoft.com/office/drawing/2014/main" id="{6B2FAC0A-5ECA-C2AA-57E7-652996F8B2FE}"/>
              </a:ext>
            </a:extLst>
          </p:cNvPr>
          <p:cNvPicPr>
            <a:picLocks noChangeAspect="1"/>
          </p:cNvPicPr>
          <p:nvPr/>
        </p:nvPicPr>
        <p:blipFill>
          <a:blip r:embed="rId2"/>
          <a:stretch>
            <a:fillRect/>
          </a:stretch>
        </p:blipFill>
        <p:spPr>
          <a:xfrm>
            <a:off x="5946041" y="468168"/>
            <a:ext cx="6825533" cy="6825533"/>
          </a:xfrm>
          <a:prstGeom prst="rect">
            <a:avLst/>
          </a:prstGeom>
        </p:spPr>
      </p:pic>
      <p:sp>
        <p:nvSpPr>
          <p:cNvPr id="7" name="TextBox 6">
            <a:extLst>
              <a:ext uri="{FF2B5EF4-FFF2-40B4-BE49-F238E27FC236}">
                <a16:creationId xmlns:a16="http://schemas.microsoft.com/office/drawing/2014/main" id="{49C6CA1C-B0B3-DE5C-7BA5-0D6AC1E55F9B}"/>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pic>
        <p:nvPicPr>
          <p:cNvPr id="8" name="Picture 7">
            <a:extLst>
              <a:ext uri="{FF2B5EF4-FFF2-40B4-BE49-F238E27FC236}">
                <a16:creationId xmlns:a16="http://schemas.microsoft.com/office/drawing/2014/main" id="{6975DCC9-E0C7-3D0C-C847-BEC1F6CBA401}"/>
              </a:ext>
            </a:extLst>
          </p:cNvPr>
          <p:cNvPicPr>
            <a:picLocks noChangeAspect="1"/>
          </p:cNvPicPr>
          <p:nvPr/>
        </p:nvPicPr>
        <p:blipFill rotWithShape="1">
          <a:blip r:embed="rId3"/>
          <a:srcRect l="13331"/>
          <a:stretch/>
        </p:blipFill>
        <p:spPr>
          <a:xfrm>
            <a:off x="511474" y="4900878"/>
            <a:ext cx="2050376" cy="1262425"/>
          </a:xfrm>
          <a:prstGeom prst="rect">
            <a:avLst/>
          </a:prstGeom>
        </p:spPr>
      </p:pic>
      <p:pic>
        <p:nvPicPr>
          <p:cNvPr id="10" name="Picture 9">
            <a:extLst>
              <a:ext uri="{FF2B5EF4-FFF2-40B4-BE49-F238E27FC236}">
                <a16:creationId xmlns:a16="http://schemas.microsoft.com/office/drawing/2014/main" id="{6A73D48B-909F-2155-922D-CC20A9EADEE8}"/>
              </a:ext>
            </a:extLst>
          </p:cNvPr>
          <p:cNvPicPr>
            <a:picLocks noChangeAspect="1"/>
          </p:cNvPicPr>
          <p:nvPr/>
        </p:nvPicPr>
        <p:blipFill rotWithShape="1">
          <a:blip r:embed="rId4"/>
          <a:srcRect l="12527"/>
          <a:stretch/>
        </p:blipFill>
        <p:spPr>
          <a:xfrm>
            <a:off x="2447335" y="4900877"/>
            <a:ext cx="1899539" cy="1262425"/>
          </a:xfrm>
          <a:prstGeom prst="rect">
            <a:avLst/>
          </a:prstGeom>
        </p:spPr>
      </p:pic>
      <p:pic>
        <p:nvPicPr>
          <p:cNvPr id="12" name="Picture 11">
            <a:extLst>
              <a:ext uri="{FF2B5EF4-FFF2-40B4-BE49-F238E27FC236}">
                <a16:creationId xmlns:a16="http://schemas.microsoft.com/office/drawing/2014/main" id="{08045921-C20F-41E0-C00C-EEAB81A07101}"/>
              </a:ext>
            </a:extLst>
          </p:cNvPr>
          <p:cNvPicPr>
            <a:picLocks noChangeAspect="1"/>
          </p:cNvPicPr>
          <p:nvPr/>
        </p:nvPicPr>
        <p:blipFill rotWithShape="1">
          <a:blip r:embed="rId5"/>
          <a:srcRect l="12695"/>
          <a:stretch/>
        </p:blipFill>
        <p:spPr>
          <a:xfrm>
            <a:off x="4230676" y="4923620"/>
            <a:ext cx="1831564" cy="1219586"/>
          </a:xfrm>
          <a:prstGeom prst="rect">
            <a:avLst/>
          </a:prstGeom>
        </p:spPr>
      </p:pic>
      <p:sp>
        <p:nvSpPr>
          <p:cNvPr id="14" name="TextBox 13">
            <a:extLst>
              <a:ext uri="{FF2B5EF4-FFF2-40B4-BE49-F238E27FC236}">
                <a16:creationId xmlns:a16="http://schemas.microsoft.com/office/drawing/2014/main" id="{E46F4FF4-FB9D-7054-D61A-635D43E3E76C}"/>
              </a:ext>
            </a:extLst>
          </p:cNvPr>
          <p:cNvSpPr txBox="1"/>
          <p:nvPr/>
        </p:nvSpPr>
        <p:spPr>
          <a:xfrm>
            <a:off x="375687" y="6217080"/>
            <a:ext cx="6385726" cy="584775"/>
          </a:xfrm>
          <a:prstGeom prst="rect">
            <a:avLst/>
          </a:prstGeom>
          <a:noFill/>
        </p:spPr>
        <p:txBody>
          <a:bodyPr wrap="square">
            <a:spAutoFit/>
          </a:bodyPr>
          <a:lstStyle/>
          <a:p>
            <a:pPr marL="285750" indent="-285750">
              <a:buFont typeface="Arial" panose="020B0604020202020204" pitchFamily="34" charset="0"/>
              <a:buChar char="•"/>
            </a:pPr>
            <a:r>
              <a:rPr lang="en-US" sz="1600" dirty="0">
                <a:solidFill>
                  <a:schemeClr val="accent1"/>
                </a:solidFill>
              </a:rPr>
              <a:t>Opposite-direction</a:t>
            </a:r>
          </a:p>
          <a:p>
            <a:pPr marL="285750" indent="-285750">
              <a:buFont typeface="Arial" panose="020B0604020202020204" pitchFamily="34" charset="0"/>
              <a:buChar char="•"/>
            </a:pPr>
            <a:r>
              <a:rPr lang="en-US" sz="1600" dirty="0">
                <a:solidFill>
                  <a:schemeClr val="accent1"/>
                </a:solidFill>
              </a:rPr>
              <a:t>Total “visual reliability” difference</a:t>
            </a:r>
          </a:p>
        </p:txBody>
      </p:sp>
      <p:sp>
        <p:nvSpPr>
          <p:cNvPr id="2" name="Rectangle 1">
            <a:extLst>
              <a:ext uri="{FF2B5EF4-FFF2-40B4-BE49-F238E27FC236}">
                <a16:creationId xmlns:a16="http://schemas.microsoft.com/office/drawing/2014/main" id="{AD865E09-29D8-0CA7-BA4E-741545F3779A}"/>
              </a:ext>
            </a:extLst>
          </p:cNvPr>
          <p:cNvSpPr/>
          <p:nvPr/>
        </p:nvSpPr>
        <p:spPr>
          <a:xfrm>
            <a:off x="298383" y="4760013"/>
            <a:ext cx="5829698" cy="2041842"/>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993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Modeling: Summary</a:t>
            </a:r>
          </a:p>
        </p:txBody>
      </p:sp>
      <p:sp>
        <p:nvSpPr>
          <p:cNvPr id="4" name="TextBox 3">
            <a:extLst>
              <a:ext uri="{FF2B5EF4-FFF2-40B4-BE49-F238E27FC236}">
                <a16:creationId xmlns:a16="http://schemas.microsoft.com/office/drawing/2014/main" id="{D6B158B7-B413-2204-3B9F-84D176FCAE83}"/>
              </a:ext>
            </a:extLst>
          </p:cNvPr>
          <p:cNvSpPr txBox="1"/>
          <p:nvPr/>
        </p:nvSpPr>
        <p:spPr>
          <a:xfrm>
            <a:off x="740588" y="1381370"/>
            <a:ext cx="10874393" cy="48554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t>Measured human performance and confidence in eight alternative global motion direction discrimination task with drifting </a:t>
            </a:r>
            <a:r>
              <a:rPr lang="en-US" sz="1600" dirty="0" err="1"/>
              <a:t>gabors</a:t>
            </a:r>
            <a:r>
              <a:rPr lang="en-US" sz="1600" dirty="0"/>
              <a:t> stimuli </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Human performance is better explained by models implementing IOC than vector-average-like methods.</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A variation of the classic IOC model for motion integration (template integration model) is incorporated with strong and tuned suppression to explain the opposite direction effect in performance and confidence responses.</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Adding a gain-like mechanism to increase MT's overall activity with motion coherence and decay in the first interval explains the confidence responses.</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Overall, the IOC-like motion processing model with biologically plausible mechanisms is nicely explain the perceptual and confidence responses.</a:t>
            </a:r>
          </a:p>
        </p:txBody>
      </p:sp>
      <p:sp>
        <p:nvSpPr>
          <p:cNvPr id="3" name="TextBox 2">
            <a:extLst>
              <a:ext uri="{FF2B5EF4-FFF2-40B4-BE49-F238E27FC236}">
                <a16:creationId xmlns:a16="http://schemas.microsoft.com/office/drawing/2014/main" id="{B75AAD19-246A-AA06-E0ED-7FFEE6EF7722}"/>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3571449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Discussion</a:t>
            </a:r>
          </a:p>
        </p:txBody>
      </p:sp>
      <p:sp>
        <p:nvSpPr>
          <p:cNvPr id="9" name="TextBox 8">
            <a:extLst>
              <a:ext uri="{FF2B5EF4-FFF2-40B4-BE49-F238E27FC236}">
                <a16:creationId xmlns:a16="http://schemas.microsoft.com/office/drawing/2014/main" id="{15F3A808-EB1B-A061-450C-F45148192B3B}"/>
              </a:ext>
            </a:extLst>
          </p:cNvPr>
          <p:cNvSpPr txBox="1"/>
          <p:nvPr/>
        </p:nvSpPr>
        <p:spPr>
          <a:xfrm>
            <a:off x="633121" y="1067617"/>
            <a:ext cx="11780260" cy="369332"/>
          </a:xfrm>
          <a:prstGeom prst="rect">
            <a:avLst/>
          </a:prstGeom>
          <a:noFill/>
        </p:spPr>
        <p:txBody>
          <a:bodyPr wrap="square">
            <a:spAutoFit/>
          </a:bodyPr>
          <a:lstStyle/>
          <a:p>
            <a:r>
              <a:rPr lang="en-US" sz="1800" b="1" dirty="0">
                <a:solidFill>
                  <a:schemeClr val="accent2"/>
                </a:solidFill>
              </a:rPr>
              <a:t>Seeing the opposite of the true direction confidently</a:t>
            </a:r>
          </a:p>
        </p:txBody>
      </p:sp>
      <p:sp>
        <p:nvSpPr>
          <p:cNvPr id="8" name="TextBox 7">
            <a:extLst>
              <a:ext uri="{FF2B5EF4-FFF2-40B4-BE49-F238E27FC236}">
                <a16:creationId xmlns:a16="http://schemas.microsoft.com/office/drawing/2014/main" id="{A0CE0CCF-483B-050F-1A11-9E249E1C9F19}"/>
              </a:ext>
            </a:extLst>
          </p:cNvPr>
          <p:cNvSpPr txBox="1"/>
          <p:nvPr/>
        </p:nvSpPr>
        <p:spPr>
          <a:xfrm>
            <a:off x="948556" y="5790383"/>
            <a:ext cx="4974648" cy="338554"/>
          </a:xfrm>
          <a:prstGeom prst="rect">
            <a:avLst/>
          </a:prstGeom>
          <a:noFill/>
        </p:spPr>
        <p:txBody>
          <a:bodyPr wrap="square">
            <a:spAutoFit/>
          </a:bodyPr>
          <a:lstStyle/>
          <a:p>
            <a:r>
              <a:rPr lang="en-US" sz="1600" dirty="0"/>
              <a:t>Lee et al., 2023: Ignored in the modeling (Figure 9)</a:t>
            </a:r>
          </a:p>
        </p:txBody>
      </p:sp>
      <p:pic>
        <p:nvPicPr>
          <p:cNvPr id="11" name="Picture 10">
            <a:extLst>
              <a:ext uri="{FF2B5EF4-FFF2-40B4-BE49-F238E27FC236}">
                <a16:creationId xmlns:a16="http://schemas.microsoft.com/office/drawing/2014/main" id="{5D954D56-5602-6EAE-E9A2-AA7E201D0D11}"/>
              </a:ext>
            </a:extLst>
          </p:cNvPr>
          <p:cNvPicPr>
            <a:picLocks noChangeAspect="1"/>
          </p:cNvPicPr>
          <p:nvPr/>
        </p:nvPicPr>
        <p:blipFill rotWithShape="1">
          <a:blip r:embed="rId3"/>
          <a:srcRect l="6194"/>
          <a:stretch/>
        </p:blipFill>
        <p:spPr>
          <a:xfrm>
            <a:off x="6181753" y="1964280"/>
            <a:ext cx="3599554" cy="3868677"/>
          </a:xfrm>
          <a:prstGeom prst="rect">
            <a:avLst/>
          </a:prstGeom>
        </p:spPr>
      </p:pic>
      <p:sp>
        <p:nvSpPr>
          <p:cNvPr id="13" name="TextBox 12">
            <a:extLst>
              <a:ext uri="{FF2B5EF4-FFF2-40B4-BE49-F238E27FC236}">
                <a16:creationId xmlns:a16="http://schemas.microsoft.com/office/drawing/2014/main" id="{03C86D24-7E3C-5E07-80B0-6699DD190D07}"/>
              </a:ext>
            </a:extLst>
          </p:cNvPr>
          <p:cNvSpPr txBox="1"/>
          <p:nvPr/>
        </p:nvSpPr>
        <p:spPr>
          <a:xfrm>
            <a:off x="6202272" y="6140167"/>
            <a:ext cx="3466667" cy="584775"/>
          </a:xfrm>
          <a:prstGeom prst="rect">
            <a:avLst/>
          </a:prstGeom>
          <a:noFill/>
        </p:spPr>
        <p:txBody>
          <a:bodyPr wrap="square">
            <a:spAutoFit/>
          </a:bodyPr>
          <a:lstStyle/>
          <a:p>
            <a:pPr algn="ctr"/>
            <a:r>
              <a:rPr lang="en-US" sz="1600" dirty="0"/>
              <a:t>Bae and Luck, 2022 </a:t>
            </a:r>
            <a:r>
              <a:rPr lang="en-US" sz="1600" dirty="0" err="1"/>
              <a:t>psychophysics+confidence</a:t>
            </a:r>
            <a:r>
              <a:rPr lang="en-US" sz="1600" dirty="0"/>
              <a:t> </a:t>
            </a:r>
          </a:p>
        </p:txBody>
      </p:sp>
      <p:sp>
        <p:nvSpPr>
          <p:cNvPr id="15" name="TextBox 14">
            <a:extLst>
              <a:ext uri="{FF2B5EF4-FFF2-40B4-BE49-F238E27FC236}">
                <a16:creationId xmlns:a16="http://schemas.microsoft.com/office/drawing/2014/main" id="{71992495-8716-BEF7-C523-7AF8DFDF90BF}"/>
              </a:ext>
            </a:extLst>
          </p:cNvPr>
          <p:cNvSpPr txBox="1"/>
          <p:nvPr/>
        </p:nvSpPr>
        <p:spPr>
          <a:xfrm>
            <a:off x="6202272" y="1472404"/>
            <a:ext cx="705996" cy="369332"/>
          </a:xfrm>
          <a:prstGeom prst="rect">
            <a:avLst/>
          </a:prstGeom>
          <a:noFill/>
        </p:spPr>
        <p:txBody>
          <a:bodyPr wrap="square">
            <a:spAutoFit/>
          </a:bodyPr>
          <a:lstStyle/>
          <a:p>
            <a:r>
              <a:rPr lang="en-US" sz="1800" b="1" u="sng" dirty="0"/>
              <a:t>RDK</a:t>
            </a:r>
            <a:endParaRPr lang="en-US" b="1" u="sng" dirty="0"/>
          </a:p>
        </p:txBody>
      </p:sp>
      <p:sp>
        <p:nvSpPr>
          <p:cNvPr id="17" name="TextBox 16">
            <a:extLst>
              <a:ext uri="{FF2B5EF4-FFF2-40B4-BE49-F238E27FC236}">
                <a16:creationId xmlns:a16="http://schemas.microsoft.com/office/drawing/2014/main" id="{DF2ABD9C-AE7F-D4E6-F9CD-64DFC36E3DEA}"/>
              </a:ext>
            </a:extLst>
          </p:cNvPr>
          <p:cNvSpPr txBox="1"/>
          <p:nvPr/>
        </p:nvSpPr>
        <p:spPr>
          <a:xfrm>
            <a:off x="9447637" y="6137900"/>
            <a:ext cx="2889539" cy="584775"/>
          </a:xfrm>
          <a:prstGeom prst="rect">
            <a:avLst/>
          </a:prstGeom>
          <a:noFill/>
        </p:spPr>
        <p:txBody>
          <a:bodyPr wrap="square">
            <a:spAutoFit/>
          </a:bodyPr>
          <a:lstStyle/>
          <a:p>
            <a:pPr algn="ctr"/>
            <a:r>
              <a:rPr lang="en-US" sz="1600" dirty="0" err="1"/>
              <a:t>Chetverikov</a:t>
            </a:r>
            <a:r>
              <a:rPr lang="en-US" sz="1600" dirty="0"/>
              <a:t> and Jehee,2023</a:t>
            </a:r>
          </a:p>
          <a:p>
            <a:pPr algn="ctr"/>
            <a:r>
              <a:rPr lang="en-US" sz="1600" dirty="0" err="1"/>
              <a:t>psychophysics+fMRI</a:t>
            </a:r>
            <a:endParaRPr lang="en-US" sz="1600" dirty="0"/>
          </a:p>
        </p:txBody>
      </p:sp>
      <p:pic>
        <p:nvPicPr>
          <p:cNvPr id="19" name="Picture 18">
            <a:extLst>
              <a:ext uri="{FF2B5EF4-FFF2-40B4-BE49-F238E27FC236}">
                <a16:creationId xmlns:a16="http://schemas.microsoft.com/office/drawing/2014/main" id="{E6A886CD-55DC-8ED1-8456-2ABDE0EB425D}"/>
              </a:ext>
            </a:extLst>
          </p:cNvPr>
          <p:cNvPicPr>
            <a:picLocks noChangeAspect="1"/>
          </p:cNvPicPr>
          <p:nvPr/>
        </p:nvPicPr>
        <p:blipFill rotWithShape="1">
          <a:blip r:embed="rId4"/>
          <a:srcRect r="3017"/>
          <a:stretch/>
        </p:blipFill>
        <p:spPr>
          <a:xfrm>
            <a:off x="9616568" y="1545712"/>
            <a:ext cx="2252833" cy="2384583"/>
          </a:xfrm>
          <a:prstGeom prst="rect">
            <a:avLst/>
          </a:prstGeom>
        </p:spPr>
      </p:pic>
      <p:pic>
        <p:nvPicPr>
          <p:cNvPr id="21" name="Picture 20">
            <a:extLst>
              <a:ext uri="{FF2B5EF4-FFF2-40B4-BE49-F238E27FC236}">
                <a16:creationId xmlns:a16="http://schemas.microsoft.com/office/drawing/2014/main" id="{2FC4CCB3-6FF1-104F-C244-93D5201022D4}"/>
              </a:ext>
            </a:extLst>
          </p:cNvPr>
          <p:cNvPicPr>
            <a:picLocks noChangeAspect="1"/>
          </p:cNvPicPr>
          <p:nvPr/>
        </p:nvPicPr>
        <p:blipFill>
          <a:blip r:embed="rId5"/>
          <a:stretch>
            <a:fillRect/>
          </a:stretch>
        </p:blipFill>
        <p:spPr>
          <a:xfrm>
            <a:off x="9954081" y="3898619"/>
            <a:ext cx="2026479" cy="2191906"/>
          </a:xfrm>
          <a:prstGeom prst="rect">
            <a:avLst/>
          </a:prstGeom>
        </p:spPr>
      </p:pic>
      <p:sp>
        <p:nvSpPr>
          <p:cNvPr id="3" name="TextBox 2">
            <a:extLst>
              <a:ext uri="{FF2B5EF4-FFF2-40B4-BE49-F238E27FC236}">
                <a16:creationId xmlns:a16="http://schemas.microsoft.com/office/drawing/2014/main" id="{D9C931F3-E70B-E960-EFE1-4AD5B40F8B48}"/>
              </a:ext>
            </a:extLst>
          </p:cNvPr>
          <p:cNvSpPr txBox="1"/>
          <p:nvPr/>
        </p:nvSpPr>
        <p:spPr>
          <a:xfrm>
            <a:off x="690007" y="1621587"/>
            <a:ext cx="4974648" cy="338554"/>
          </a:xfrm>
          <a:prstGeom prst="rect">
            <a:avLst/>
          </a:prstGeom>
          <a:noFill/>
        </p:spPr>
        <p:txBody>
          <a:bodyPr wrap="square">
            <a:spAutoFit/>
          </a:bodyPr>
          <a:lstStyle/>
          <a:p>
            <a:r>
              <a:rPr lang="en-US" sz="1600" dirty="0"/>
              <a:t>- Consistent with previous literature</a:t>
            </a:r>
          </a:p>
        </p:txBody>
      </p:sp>
      <p:sp>
        <p:nvSpPr>
          <p:cNvPr id="5" name="TextBox 4">
            <a:extLst>
              <a:ext uri="{FF2B5EF4-FFF2-40B4-BE49-F238E27FC236}">
                <a16:creationId xmlns:a16="http://schemas.microsoft.com/office/drawing/2014/main" id="{D6EEBD31-8407-FE9B-AD4F-0BBFA532B6C3}"/>
              </a:ext>
            </a:extLst>
          </p:cNvPr>
          <p:cNvSpPr txBox="1"/>
          <p:nvPr/>
        </p:nvSpPr>
        <p:spPr>
          <a:xfrm>
            <a:off x="291052" y="2368671"/>
            <a:ext cx="1701377" cy="369332"/>
          </a:xfrm>
          <a:prstGeom prst="rect">
            <a:avLst/>
          </a:prstGeom>
          <a:noFill/>
        </p:spPr>
        <p:txBody>
          <a:bodyPr wrap="square">
            <a:spAutoFit/>
          </a:bodyPr>
          <a:lstStyle/>
          <a:p>
            <a:r>
              <a:rPr lang="en-US" sz="1800" b="1" u="sng" dirty="0"/>
              <a:t>Drifting </a:t>
            </a:r>
            <a:r>
              <a:rPr lang="en-US" sz="1800" b="1" u="sng" dirty="0" err="1"/>
              <a:t>Gabors</a:t>
            </a:r>
            <a:endParaRPr lang="en-US" b="1" u="sng" dirty="0"/>
          </a:p>
        </p:txBody>
      </p:sp>
      <p:sp>
        <p:nvSpPr>
          <p:cNvPr id="7" name="TextBox 6">
            <a:extLst>
              <a:ext uri="{FF2B5EF4-FFF2-40B4-BE49-F238E27FC236}">
                <a16:creationId xmlns:a16="http://schemas.microsoft.com/office/drawing/2014/main" id="{7926C7CB-0969-B4E8-5A08-FEF280B5D52D}"/>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pic>
        <p:nvPicPr>
          <p:cNvPr id="12" name="Picture 11">
            <a:extLst>
              <a:ext uri="{FF2B5EF4-FFF2-40B4-BE49-F238E27FC236}">
                <a16:creationId xmlns:a16="http://schemas.microsoft.com/office/drawing/2014/main" id="{0B5BDB18-30B2-A180-F04F-EF2C280EEF30}"/>
              </a:ext>
            </a:extLst>
          </p:cNvPr>
          <p:cNvPicPr>
            <a:picLocks noChangeAspect="1"/>
          </p:cNvPicPr>
          <p:nvPr/>
        </p:nvPicPr>
        <p:blipFill>
          <a:blip r:embed="rId6"/>
          <a:stretch>
            <a:fillRect/>
          </a:stretch>
        </p:blipFill>
        <p:spPr>
          <a:xfrm>
            <a:off x="44918" y="2668839"/>
            <a:ext cx="5878286" cy="3121544"/>
          </a:xfrm>
          <a:prstGeom prst="rect">
            <a:avLst/>
          </a:prstGeom>
        </p:spPr>
      </p:pic>
    </p:spTree>
    <p:extLst>
      <p:ext uri="{BB962C8B-B14F-4D97-AF65-F5344CB8AC3E}">
        <p14:creationId xmlns:p14="http://schemas.microsoft.com/office/powerpoint/2010/main" val="204203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Discussion</a:t>
            </a:r>
          </a:p>
        </p:txBody>
      </p:sp>
      <p:sp>
        <p:nvSpPr>
          <p:cNvPr id="9" name="TextBox 8">
            <a:extLst>
              <a:ext uri="{FF2B5EF4-FFF2-40B4-BE49-F238E27FC236}">
                <a16:creationId xmlns:a16="http://schemas.microsoft.com/office/drawing/2014/main" id="{15F3A808-EB1B-A061-450C-F45148192B3B}"/>
              </a:ext>
            </a:extLst>
          </p:cNvPr>
          <p:cNvSpPr txBox="1"/>
          <p:nvPr/>
        </p:nvSpPr>
        <p:spPr>
          <a:xfrm>
            <a:off x="546822" y="1101742"/>
            <a:ext cx="11780260" cy="369332"/>
          </a:xfrm>
          <a:prstGeom prst="rect">
            <a:avLst/>
          </a:prstGeom>
          <a:noFill/>
        </p:spPr>
        <p:txBody>
          <a:bodyPr wrap="square">
            <a:spAutoFit/>
          </a:bodyPr>
          <a:lstStyle/>
          <a:p>
            <a:r>
              <a:rPr lang="en-US" sz="1800" b="1" dirty="0">
                <a:solidFill>
                  <a:schemeClr val="accent2"/>
                </a:solidFill>
              </a:rPr>
              <a:t>Seeing the opposite of the true direction confidently</a:t>
            </a:r>
          </a:p>
        </p:txBody>
      </p:sp>
      <p:pic>
        <p:nvPicPr>
          <p:cNvPr id="4" name="Picture 3">
            <a:extLst>
              <a:ext uri="{FF2B5EF4-FFF2-40B4-BE49-F238E27FC236}">
                <a16:creationId xmlns:a16="http://schemas.microsoft.com/office/drawing/2014/main" id="{840116BE-A9C7-B31D-199B-032B6072BFC7}"/>
              </a:ext>
            </a:extLst>
          </p:cNvPr>
          <p:cNvPicPr>
            <a:picLocks noChangeAspect="1"/>
          </p:cNvPicPr>
          <p:nvPr/>
        </p:nvPicPr>
        <p:blipFill>
          <a:blip r:embed="rId3"/>
          <a:stretch>
            <a:fillRect/>
          </a:stretch>
        </p:blipFill>
        <p:spPr>
          <a:xfrm>
            <a:off x="94438" y="2273062"/>
            <a:ext cx="5558800" cy="2624798"/>
          </a:xfrm>
          <a:prstGeom prst="rect">
            <a:avLst/>
          </a:prstGeom>
        </p:spPr>
      </p:pic>
      <p:sp>
        <p:nvSpPr>
          <p:cNvPr id="7" name="TextBox 6">
            <a:extLst>
              <a:ext uri="{FF2B5EF4-FFF2-40B4-BE49-F238E27FC236}">
                <a16:creationId xmlns:a16="http://schemas.microsoft.com/office/drawing/2014/main" id="{C74A268C-8DB0-A9BB-6CA8-0E4C85222C87}"/>
              </a:ext>
            </a:extLst>
          </p:cNvPr>
          <p:cNvSpPr txBox="1"/>
          <p:nvPr/>
        </p:nvSpPr>
        <p:spPr>
          <a:xfrm>
            <a:off x="663859" y="4897860"/>
            <a:ext cx="4574754" cy="338554"/>
          </a:xfrm>
          <a:prstGeom prst="rect">
            <a:avLst/>
          </a:prstGeom>
          <a:noFill/>
        </p:spPr>
        <p:txBody>
          <a:bodyPr wrap="square">
            <a:spAutoFit/>
          </a:bodyPr>
          <a:lstStyle/>
          <a:p>
            <a:pPr algn="ctr"/>
            <a:r>
              <a:rPr lang="en-US" sz="1600" dirty="0"/>
              <a:t>they predict no effect for slow speeds?</a:t>
            </a:r>
          </a:p>
        </p:txBody>
      </p:sp>
      <p:pic>
        <p:nvPicPr>
          <p:cNvPr id="10" name="Picture 9">
            <a:extLst>
              <a:ext uri="{FF2B5EF4-FFF2-40B4-BE49-F238E27FC236}">
                <a16:creationId xmlns:a16="http://schemas.microsoft.com/office/drawing/2014/main" id="{36D66015-D676-8769-66CF-875CBE77D6F2}"/>
              </a:ext>
            </a:extLst>
          </p:cNvPr>
          <p:cNvPicPr>
            <a:picLocks noChangeAspect="1"/>
          </p:cNvPicPr>
          <p:nvPr/>
        </p:nvPicPr>
        <p:blipFill rotWithShape="1">
          <a:blip r:embed="rId4"/>
          <a:srcRect l="10470" t="45428" r="8620" b="14966"/>
          <a:stretch/>
        </p:blipFill>
        <p:spPr>
          <a:xfrm>
            <a:off x="6222659" y="2443077"/>
            <a:ext cx="5499425" cy="2212689"/>
          </a:xfrm>
          <a:prstGeom prst="rect">
            <a:avLst/>
          </a:prstGeom>
        </p:spPr>
      </p:pic>
      <p:sp>
        <p:nvSpPr>
          <p:cNvPr id="12" name="TextBox 11">
            <a:extLst>
              <a:ext uri="{FF2B5EF4-FFF2-40B4-BE49-F238E27FC236}">
                <a16:creationId xmlns:a16="http://schemas.microsoft.com/office/drawing/2014/main" id="{0027F9CD-9DC0-5515-0ED2-81B83B0B5900}"/>
              </a:ext>
            </a:extLst>
          </p:cNvPr>
          <p:cNvSpPr txBox="1"/>
          <p:nvPr/>
        </p:nvSpPr>
        <p:spPr>
          <a:xfrm>
            <a:off x="6355751" y="4753658"/>
            <a:ext cx="5366333" cy="830997"/>
          </a:xfrm>
          <a:prstGeom prst="rect">
            <a:avLst/>
          </a:prstGeom>
          <a:noFill/>
        </p:spPr>
        <p:txBody>
          <a:bodyPr wrap="square">
            <a:spAutoFit/>
          </a:bodyPr>
          <a:lstStyle/>
          <a:p>
            <a:r>
              <a:rPr lang="en-US" sz="1600" dirty="0"/>
              <a:t>Limitation of our modeling: </a:t>
            </a:r>
          </a:p>
          <a:p>
            <a:r>
              <a:rPr lang="en-US" sz="1600" dirty="0"/>
              <a:t>Ignored V1 energy in the opposite direction</a:t>
            </a:r>
          </a:p>
          <a:p>
            <a:r>
              <a:rPr lang="en-US" sz="1600" dirty="0"/>
              <a:t>Local integration </a:t>
            </a:r>
          </a:p>
        </p:txBody>
      </p:sp>
      <p:sp>
        <p:nvSpPr>
          <p:cNvPr id="14" name="TextBox 13">
            <a:extLst>
              <a:ext uri="{FF2B5EF4-FFF2-40B4-BE49-F238E27FC236}">
                <a16:creationId xmlns:a16="http://schemas.microsoft.com/office/drawing/2014/main" id="{35F6EDBC-D871-6EE0-6EB4-EE9D4F76F79A}"/>
              </a:ext>
            </a:extLst>
          </p:cNvPr>
          <p:cNvSpPr txBox="1"/>
          <p:nvPr/>
        </p:nvSpPr>
        <p:spPr>
          <a:xfrm>
            <a:off x="546822" y="6011115"/>
            <a:ext cx="8259189" cy="338554"/>
          </a:xfrm>
          <a:prstGeom prst="rect">
            <a:avLst/>
          </a:prstGeom>
          <a:noFill/>
        </p:spPr>
        <p:txBody>
          <a:bodyPr wrap="square">
            <a:spAutoFit/>
          </a:bodyPr>
          <a:lstStyle/>
          <a:p>
            <a:r>
              <a:rPr lang="en-US" sz="1600" dirty="0">
                <a:solidFill>
                  <a:schemeClr val="accent1"/>
                </a:solidFill>
              </a:rPr>
              <a:t>Future: Combination of multiple mechanisms, detailed modeling, effects size</a:t>
            </a:r>
          </a:p>
        </p:txBody>
      </p:sp>
      <p:sp>
        <p:nvSpPr>
          <p:cNvPr id="5" name="TextBox 4">
            <a:extLst>
              <a:ext uri="{FF2B5EF4-FFF2-40B4-BE49-F238E27FC236}">
                <a16:creationId xmlns:a16="http://schemas.microsoft.com/office/drawing/2014/main" id="{AA8F9A7E-0C5F-8A1B-3750-205EFD3F1B77}"/>
              </a:ext>
            </a:extLst>
          </p:cNvPr>
          <p:cNvSpPr txBox="1"/>
          <p:nvPr/>
        </p:nvSpPr>
        <p:spPr>
          <a:xfrm>
            <a:off x="835583" y="2183471"/>
            <a:ext cx="4974648" cy="338554"/>
          </a:xfrm>
          <a:prstGeom prst="rect">
            <a:avLst/>
          </a:prstGeom>
          <a:noFill/>
        </p:spPr>
        <p:txBody>
          <a:bodyPr wrap="square">
            <a:spAutoFit/>
          </a:bodyPr>
          <a:lstStyle/>
          <a:p>
            <a:r>
              <a:rPr lang="en-US" sz="1600" u="sng" dirty="0"/>
              <a:t>Motion streaks cue (</a:t>
            </a:r>
            <a:r>
              <a:rPr lang="en-US" sz="1600" u="sng" dirty="0" err="1"/>
              <a:t>Chetverikov</a:t>
            </a:r>
            <a:r>
              <a:rPr lang="en-US" sz="1600" u="sng" dirty="0"/>
              <a:t> and Jehee,2023) </a:t>
            </a:r>
          </a:p>
        </p:txBody>
      </p:sp>
      <p:sp>
        <p:nvSpPr>
          <p:cNvPr id="8" name="TextBox 7">
            <a:extLst>
              <a:ext uri="{FF2B5EF4-FFF2-40B4-BE49-F238E27FC236}">
                <a16:creationId xmlns:a16="http://schemas.microsoft.com/office/drawing/2014/main" id="{7F3234A5-006D-4297-4E50-1F6716052F01}"/>
              </a:ext>
            </a:extLst>
          </p:cNvPr>
          <p:cNvSpPr txBox="1"/>
          <p:nvPr/>
        </p:nvSpPr>
        <p:spPr>
          <a:xfrm>
            <a:off x="690006" y="1621587"/>
            <a:ext cx="6471189" cy="338554"/>
          </a:xfrm>
          <a:prstGeom prst="rect">
            <a:avLst/>
          </a:prstGeom>
          <a:noFill/>
        </p:spPr>
        <p:txBody>
          <a:bodyPr wrap="square">
            <a:spAutoFit/>
          </a:bodyPr>
          <a:lstStyle/>
          <a:p>
            <a:r>
              <a:rPr lang="en-US" sz="1600" dirty="0"/>
              <a:t>- Mechanisms? Strong and “tuned” suppression? (Inagaki et al., 2016)</a:t>
            </a:r>
          </a:p>
        </p:txBody>
      </p:sp>
      <p:sp>
        <p:nvSpPr>
          <p:cNvPr id="13" name="TextBox 12">
            <a:extLst>
              <a:ext uri="{FF2B5EF4-FFF2-40B4-BE49-F238E27FC236}">
                <a16:creationId xmlns:a16="http://schemas.microsoft.com/office/drawing/2014/main" id="{C102E4AA-1529-4844-54DE-11E8F6B4509C}"/>
              </a:ext>
            </a:extLst>
          </p:cNvPr>
          <p:cNvSpPr txBox="1"/>
          <p:nvPr/>
        </p:nvSpPr>
        <p:spPr>
          <a:xfrm>
            <a:off x="5209736" y="2165280"/>
            <a:ext cx="6164980" cy="338554"/>
          </a:xfrm>
          <a:prstGeom prst="rect">
            <a:avLst/>
          </a:prstGeom>
          <a:noFill/>
        </p:spPr>
        <p:txBody>
          <a:bodyPr wrap="square">
            <a:spAutoFit/>
          </a:bodyPr>
          <a:lstStyle/>
          <a:p>
            <a:pPr algn="ctr"/>
            <a:r>
              <a:rPr lang="en-US" sz="1600" u="sng" dirty="0"/>
              <a:t>Low-level motion energy (Bae and Luck, 2022) </a:t>
            </a:r>
          </a:p>
        </p:txBody>
      </p:sp>
      <p:sp>
        <p:nvSpPr>
          <p:cNvPr id="3" name="TextBox 2">
            <a:extLst>
              <a:ext uri="{FF2B5EF4-FFF2-40B4-BE49-F238E27FC236}">
                <a16:creationId xmlns:a16="http://schemas.microsoft.com/office/drawing/2014/main" id="{0E4ACD79-F97F-1ACB-7CFE-86B6D3782FE8}"/>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179450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Discussion</a:t>
            </a:r>
          </a:p>
        </p:txBody>
      </p:sp>
      <p:sp>
        <p:nvSpPr>
          <p:cNvPr id="3" name="TextBox 2">
            <a:extLst>
              <a:ext uri="{FF2B5EF4-FFF2-40B4-BE49-F238E27FC236}">
                <a16:creationId xmlns:a16="http://schemas.microsoft.com/office/drawing/2014/main" id="{6C5C48E6-0625-B257-80B9-0A73091D7A6F}"/>
              </a:ext>
            </a:extLst>
          </p:cNvPr>
          <p:cNvSpPr txBox="1"/>
          <p:nvPr/>
        </p:nvSpPr>
        <p:spPr>
          <a:xfrm>
            <a:off x="530370" y="996462"/>
            <a:ext cx="5071533" cy="369332"/>
          </a:xfrm>
          <a:prstGeom prst="rect">
            <a:avLst/>
          </a:prstGeom>
          <a:noFill/>
        </p:spPr>
        <p:txBody>
          <a:bodyPr wrap="square">
            <a:spAutoFit/>
          </a:bodyPr>
          <a:lstStyle/>
          <a:p>
            <a:r>
              <a:rPr lang="en-US" sz="1800" b="1" dirty="0">
                <a:solidFill>
                  <a:schemeClr val="accent2"/>
                </a:solidFill>
              </a:rPr>
              <a:t>The total “visual reliability”</a:t>
            </a:r>
            <a:endParaRPr lang="en-US" b="1" dirty="0">
              <a:solidFill>
                <a:schemeClr val="accent2"/>
              </a:solidFill>
            </a:endParaRPr>
          </a:p>
        </p:txBody>
      </p:sp>
      <p:pic>
        <p:nvPicPr>
          <p:cNvPr id="4" name="Picture 3">
            <a:extLst>
              <a:ext uri="{FF2B5EF4-FFF2-40B4-BE49-F238E27FC236}">
                <a16:creationId xmlns:a16="http://schemas.microsoft.com/office/drawing/2014/main" id="{1168ADA3-AEEA-00C0-42E6-20C3BA8AE812}"/>
              </a:ext>
            </a:extLst>
          </p:cNvPr>
          <p:cNvPicPr>
            <a:picLocks noChangeAspect="1"/>
          </p:cNvPicPr>
          <p:nvPr/>
        </p:nvPicPr>
        <p:blipFill>
          <a:blip r:embed="rId2"/>
          <a:stretch>
            <a:fillRect/>
          </a:stretch>
        </p:blipFill>
        <p:spPr>
          <a:xfrm>
            <a:off x="3215674" y="1716874"/>
            <a:ext cx="2880326" cy="1674449"/>
          </a:xfrm>
          <a:prstGeom prst="rect">
            <a:avLst/>
          </a:prstGeom>
        </p:spPr>
      </p:pic>
      <p:pic>
        <p:nvPicPr>
          <p:cNvPr id="5" name="Picture 4">
            <a:extLst>
              <a:ext uri="{FF2B5EF4-FFF2-40B4-BE49-F238E27FC236}">
                <a16:creationId xmlns:a16="http://schemas.microsoft.com/office/drawing/2014/main" id="{708F0C1A-F4D1-4211-6BE4-15351E9F0FCA}"/>
              </a:ext>
            </a:extLst>
          </p:cNvPr>
          <p:cNvPicPr>
            <a:picLocks noChangeAspect="1"/>
          </p:cNvPicPr>
          <p:nvPr/>
        </p:nvPicPr>
        <p:blipFill>
          <a:blip r:embed="rId3"/>
          <a:stretch>
            <a:fillRect/>
          </a:stretch>
        </p:blipFill>
        <p:spPr>
          <a:xfrm>
            <a:off x="580323" y="1681275"/>
            <a:ext cx="2880326" cy="1674448"/>
          </a:xfrm>
          <a:prstGeom prst="rect">
            <a:avLst/>
          </a:prstGeom>
        </p:spPr>
      </p:pic>
      <p:sp>
        <p:nvSpPr>
          <p:cNvPr id="7" name="TextBox 6">
            <a:extLst>
              <a:ext uri="{FF2B5EF4-FFF2-40B4-BE49-F238E27FC236}">
                <a16:creationId xmlns:a16="http://schemas.microsoft.com/office/drawing/2014/main" id="{05340563-3546-A103-95F4-4B6A954EE63F}"/>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
        <p:nvSpPr>
          <p:cNvPr id="2" name="TextBox 1">
            <a:extLst>
              <a:ext uri="{FF2B5EF4-FFF2-40B4-BE49-F238E27FC236}">
                <a16:creationId xmlns:a16="http://schemas.microsoft.com/office/drawing/2014/main" id="{8285A995-3931-EFC2-43DA-6754502B4F21}"/>
              </a:ext>
            </a:extLst>
          </p:cNvPr>
          <p:cNvSpPr txBox="1"/>
          <p:nvPr/>
        </p:nvSpPr>
        <p:spPr>
          <a:xfrm>
            <a:off x="6176611" y="989936"/>
            <a:ext cx="5905492" cy="2270109"/>
          </a:xfrm>
          <a:prstGeom prst="rect">
            <a:avLst/>
          </a:prstGeom>
          <a:noFill/>
        </p:spPr>
        <p:txBody>
          <a:bodyPr wrap="square">
            <a:spAutoFit/>
          </a:bodyPr>
          <a:lstStyle/>
          <a:p>
            <a:pPr>
              <a:lnSpc>
                <a:spcPct val="150000"/>
              </a:lnSpc>
            </a:pPr>
            <a:r>
              <a:rPr lang="pt-BR" sz="1600" b="1" dirty="0"/>
              <a:t>Overall activity increases with motion coherence</a:t>
            </a:r>
          </a:p>
          <a:p>
            <a:pPr>
              <a:lnSpc>
                <a:spcPct val="150000"/>
              </a:lnSpc>
            </a:pPr>
            <a:r>
              <a:rPr lang="pt-BR" sz="1600" u="sng" dirty="0"/>
              <a:t>Drifting Gabors, MEG: </a:t>
            </a:r>
            <a:r>
              <a:rPr lang="pt-BR" sz="1600" dirty="0"/>
              <a:t>Amano et al., 2012 but failed prelimnary fMRI.</a:t>
            </a:r>
          </a:p>
          <a:p>
            <a:pPr>
              <a:lnSpc>
                <a:spcPct val="150000"/>
              </a:lnSpc>
            </a:pPr>
            <a:r>
              <a:rPr lang="en-US" sz="1600" u="sng" dirty="0"/>
              <a:t>RDK, fMRI: </a:t>
            </a:r>
            <a:r>
              <a:rPr lang="en-US" sz="1600" dirty="0"/>
              <a:t>Rees, Friston, and Koch 2000 (consistent with physiology)</a:t>
            </a:r>
          </a:p>
          <a:p>
            <a:pPr>
              <a:lnSpc>
                <a:spcPct val="150000"/>
              </a:lnSpc>
            </a:pPr>
            <a:r>
              <a:rPr lang="en-US" sz="1600" b="1" dirty="0">
                <a:solidFill>
                  <a:srgbClr val="FF0000"/>
                </a:solidFill>
              </a:rPr>
              <a:t>But:</a:t>
            </a:r>
          </a:p>
          <a:p>
            <a:pPr>
              <a:lnSpc>
                <a:spcPct val="150000"/>
              </a:lnSpc>
            </a:pPr>
            <a:r>
              <a:rPr lang="en-US" sz="1600" b="1" dirty="0"/>
              <a:t>Decreases: </a:t>
            </a:r>
            <a:r>
              <a:rPr lang="en-US" sz="1600" dirty="0" err="1"/>
              <a:t>Kayser</a:t>
            </a:r>
            <a:r>
              <a:rPr lang="en-US" sz="1600" dirty="0"/>
              <a:t> et al., 2010 (predictive coding)</a:t>
            </a:r>
          </a:p>
          <a:p>
            <a:pPr>
              <a:lnSpc>
                <a:spcPct val="150000"/>
              </a:lnSpc>
            </a:pPr>
            <a:r>
              <a:rPr lang="en-US" sz="1600" b="1" dirty="0"/>
              <a:t>Saturates: </a:t>
            </a:r>
            <a:r>
              <a:rPr lang="en-US" sz="1600" dirty="0"/>
              <a:t>Meier, Partanen, and </a:t>
            </a:r>
            <a:r>
              <a:rPr lang="en-US" sz="1600" dirty="0" err="1"/>
              <a:t>Giaschi</a:t>
            </a:r>
            <a:r>
              <a:rPr lang="en-US" sz="1600" dirty="0"/>
              <a:t>, 2018 </a:t>
            </a:r>
          </a:p>
        </p:txBody>
      </p:sp>
      <p:sp>
        <p:nvSpPr>
          <p:cNvPr id="8" name="TextBox 7">
            <a:extLst>
              <a:ext uri="{FF2B5EF4-FFF2-40B4-BE49-F238E27FC236}">
                <a16:creationId xmlns:a16="http://schemas.microsoft.com/office/drawing/2014/main" id="{DDDD2DD7-5DCC-74D5-ACE3-58578D766AC9}"/>
              </a:ext>
            </a:extLst>
          </p:cNvPr>
          <p:cNvSpPr txBox="1"/>
          <p:nvPr/>
        </p:nvSpPr>
        <p:spPr>
          <a:xfrm>
            <a:off x="580323" y="1332025"/>
            <a:ext cx="5071533" cy="338554"/>
          </a:xfrm>
          <a:prstGeom prst="rect">
            <a:avLst/>
          </a:prstGeom>
          <a:noFill/>
        </p:spPr>
        <p:txBody>
          <a:bodyPr wrap="square">
            <a:spAutoFit/>
          </a:bodyPr>
          <a:lstStyle/>
          <a:p>
            <a:r>
              <a:rPr lang="en-US" sz="1600" u="sng" dirty="0"/>
              <a:t>Motion Coherence</a:t>
            </a:r>
          </a:p>
        </p:txBody>
      </p:sp>
      <p:sp>
        <p:nvSpPr>
          <p:cNvPr id="9" name="TextBox 8">
            <a:extLst>
              <a:ext uri="{FF2B5EF4-FFF2-40B4-BE49-F238E27FC236}">
                <a16:creationId xmlns:a16="http://schemas.microsoft.com/office/drawing/2014/main" id="{547CBCDC-4768-3D2E-B42A-BCD3C86115AA}"/>
              </a:ext>
            </a:extLst>
          </p:cNvPr>
          <p:cNvSpPr txBox="1"/>
          <p:nvPr/>
        </p:nvSpPr>
        <p:spPr>
          <a:xfrm>
            <a:off x="580322" y="3441419"/>
            <a:ext cx="5071533" cy="338554"/>
          </a:xfrm>
          <a:prstGeom prst="rect">
            <a:avLst/>
          </a:prstGeom>
          <a:noFill/>
        </p:spPr>
        <p:txBody>
          <a:bodyPr wrap="square">
            <a:spAutoFit/>
          </a:bodyPr>
          <a:lstStyle/>
          <a:p>
            <a:r>
              <a:rPr lang="en-US" sz="1600" u="sng" dirty="0"/>
              <a:t>Other visual mechanisms</a:t>
            </a:r>
          </a:p>
        </p:txBody>
      </p:sp>
      <p:sp>
        <p:nvSpPr>
          <p:cNvPr id="11" name="TextBox 10">
            <a:extLst>
              <a:ext uri="{FF2B5EF4-FFF2-40B4-BE49-F238E27FC236}">
                <a16:creationId xmlns:a16="http://schemas.microsoft.com/office/drawing/2014/main" id="{CC1FFEA1-45DA-A58C-D825-B4DE9899732A}"/>
              </a:ext>
            </a:extLst>
          </p:cNvPr>
          <p:cNvSpPr txBox="1"/>
          <p:nvPr/>
        </p:nvSpPr>
        <p:spPr>
          <a:xfrm>
            <a:off x="6176611" y="3682918"/>
            <a:ext cx="5515678" cy="1323439"/>
          </a:xfrm>
          <a:prstGeom prst="rect">
            <a:avLst/>
          </a:prstGeom>
          <a:noFill/>
        </p:spPr>
        <p:txBody>
          <a:bodyPr wrap="square">
            <a:spAutoFit/>
          </a:bodyPr>
          <a:lstStyle/>
          <a:p>
            <a:r>
              <a:rPr lang="en-US" sz="1600" dirty="0"/>
              <a:t>Effects the visual reliability:</a:t>
            </a:r>
          </a:p>
          <a:p>
            <a:pPr marL="400050" indent="-400050">
              <a:buAutoNum type="romanLcParenBoth"/>
            </a:pPr>
            <a:r>
              <a:rPr lang="en-US" sz="1600" dirty="0"/>
              <a:t>Local integration depends on the orientation similarity</a:t>
            </a:r>
          </a:p>
          <a:p>
            <a:pPr marL="400050" indent="-400050">
              <a:buAutoNum type="romanLcParenBoth"/>
            </a:pPr>
            <a:r>
              <a:rPr lang="en-US" sz="1600" dirty="0"/>
              <a:t>Early level visual noise (V1) more effective in low contrast.</a:t>
            </a:r>
          </a:p>
          <a:p>
            <a:pPr marL="400050" indent="-400050">
              <a:buAutoNum type="romanLcParenBoth"/>
            </a:pPr>
            <a:r>
              <a:rPr lang="en-US" sz="1600" dirty="0"/>
              <a:t>Total MT activity might be correlated with total positive evidence because of “no global motion” option. </a:t>
            </a:r>
          </a:p>
        </p:txBody>
      </p:sp>
      <p:sp>
        <p:nvSpPr>
          <p:cNvPr id="13" name="TextBox 12">
            <a:extLst>
              <a:ext uri="{FF2B5EF4-FFF2-40B4-BE49-F238E27FC236}">
                <a16:creationId xmlns:a16="http://schemas.microsoft.com/office/drawing/2014/main" id="{C54DE632-82EE-7C00-A58A-C9E5DAEB1313}"/>
              </a:ext>
            </a:extLst>
          </p:cNvPr>
          <p:cNvSpPr txBox="1"/>
          <p:nvPr/>
        </p:nvSpPr>
        <p:spPr>
          <a:xfrm>
            <a:off x="679907" y="3806030"/>
            <a:ext cx="5071533" cy="1077218"/>
          </a:xfrm>
          <a:prstGeom prst="rect">
            <a:avLst/>
          </a:prstGeom>
          <a:noFill/>
        </p:spPr>
        <p:txBody>
          <a:bodyPr wrap="square">
            <a:spAutoFit/>
          </a:bodyPr>
          <a:lstStyle/>
          <a:p>
            <a:r>
              <a:rPr lang="en-US" sz="1600" dirty="0"/>
              <a:t>- Minimal variation of Direction Range </a:t>
            </a:r>
            <a:r>
              <a:rPr lang="fr-FR" sz="1600" dirty="0"/>
              <a:t>(Spence et al., 2016) </a:t>
            </a:r>
          </a:p>
          <a:p>
            <a:r>
              <a:rPr lang="fr-FR" sz="1600" dirty="0"/>
              <a:t>- No variation of Local </a:t>
            </a:r>
            <a:r>
              <a:rPr lang="fr-FR" sz="1600" dirty="0" err="1"/>
              <a:t>Contrast</a:t>
            </a:r>
            <a:r>
              <a:rPr lang="fr-FR" sz="1600" dirty="0"/>
              <a:t> (Lee et al.,2023)</a:t>
            </a:r>
            <a:r>
              <a:rPr lang="en-US" sz="1600" dirty="0"/>
              <a:t> </a:t>
            </a:r>
          </a:p>
          <a:p>
            <a:r>
              <a:rPr lang="en-US" sz="1600" dirty="0"/>
              <a:t>- Variation in Total Positive Evidence (Koizumi et al., 2015)</a:t>
            </a:r>
          </a:p>
          <a:p>
            <a:endParaRPr lang="en-US" sz="1600" dirty="0"/>
          </a:p>
        </p:txBody>
      </p:sp>
      <p:sp>
        <p:nvSpPr>
          <p:cNvPr id="15" name="TextBox 14">
            <a:extLst>
              <a:ext uri="{FF2B5EF4-FFF2-40B4-BE49-F238E27FC236}">
                <a16:creationId xmlns:a16="http://schemas.microsoft.com/office/drawing/2014/main" id="{BB9BDDB4-CE6E-47A8-86A4-BB61F8226043}"/>
              </a:ext>
            </a:extLst>
          </p:cNvPr>
          <p:cNvSpPr txBox="1"/>
          <p:nvPr/>
        </p:nvSpPr>
        <p:spPr>
          <a:xfrm>
            <a:off x="679907" y="4673706"/>
            <a:ext cx="5173856" cy="338554"/>
          </a:xfrm>
          <a:prstGeom prst="rect">
            <a:avLst/>
          </a:prstGeom>
          <a:noFill/>
        </p:spPr>
        <p:txBody>
          <a:bodyPr wrap="square">
            <a:spAutoFit/>
          </a:bodyPr>
          <a:lstStyle/>
          <a:p>
            <a:r>
              <a:rPr lang="fr-FR" sz="1600" dirty="0" err="1">
                <a:solidFill>
                  <a:schemeClr val="accent1"/>
                </a:solidFill>
              </a:rPr>
              <a:t>Equal</a:t>
            </a:r>
            <a:r>
              <a:rPr lang="fr-FR" sz="1600" dirty="0">
                <a:solidFill>
                  <a:schemeClr val="accent1"/>
                </a:solidFill>
              </a:rPr>
              <a:t> the </a:t>
            </a:r>
            <a:r>
              <a:rPr lang="fr-FR" sz="1600" dirty="0" err="1">
                <a:solidFill>
                  <a:schemeClr val="accent1"/>
                </a:solidFill>
              </a:rPr>
              <a:t>perceptual</a:t>
            </a:r>
            <a:r>
              <a:rPr lang="fr-FR" sz="1600" dirty="0">
                <a:solidFill>
                  <a:schemeClr val="accent1"/>
                </a:solidFill>
              </a:rPr>
              <a:t> performance, </a:t>
            </a:r>
            <a:r>
              <a:rPr lang="fr-FR" sz="1600" dirty="0" err="1">
                <a:solidFill>
                  <a:schemeClr val="accent1"/>
                </a:solidFill>
              </a:rPr>
              <a:t>Difference</a:t>
            </a:r>
            <a:r>
              <a:rPr lang="fr-FR" sz="1600" dirty="0">
                <a:solidFill>
                  <a:schemeClr val="accent1"/>
                </a:solidFill>
              </a:rPr>
              <a:t> in confidence</a:t>
            </a:r>
            <a:endParaRPr lang="en-US" sz="1600" dirty="0">
              <a:solidFill>
                <a:schemeClr val="accent1"/>
              </a:solidFill>
            </a:endParaRPr>
          </a:p>
        </p:txBody>
      </p:sp>
      <p:sp>
        <p:nvSpPr>
          <p:cNvPr id="17" name="TextBox 16">
            <a:extLst>
              <a:ext uri="{FF2B5EF4-FFF2-40B4-BE49-F238E27FC236}">
                <a16:creationId xmlns:a16="http://schemas.microsoft.com/office/drawing/2014/main" id="{74095557-99A1-1CE7-F6DE-A888147DFEE6}"/>
              </a:ext>
            </a:extLst>
          </p:cNvPr>
          <p:cNvSpPr txBox="1"/>
          <p:nvPr/>
        </p:nvSpPr>
        <p:spPr>
          <a:xfrm>
            <a:off x="955709" y="5326555"/>
            <a:ext cx="5676097" cy="1531445"/>
          </a:xfrm>
          <a:prstGeom prst="rect">
            <a:avLst/>
          </a:prstGeom>
          <a:noFill/>
          <a:ln w="38100">
            <a:noFill/>
          </a:ln>
        </p:spPr>
        <p:txBody>
          <a:bodyPr wrap="square">
            <a:spAutoFit/>
          </a:bodyPr>
          <a:lstStyle/>
          <a:p>
            <a:pPr>
              <a:lnSpc>
                <a:spcPct val="150000"/>
              </a:lnSpc>
            </a:pPr>
            <a:r>
              <a:rPr lang="fr-FR" sz="1600" dirty="0"/>
              <a:t>If </a:t>
            </a:r>
            <a:r>
              <a:rPr lang="fr-FR" sz="1600" dirty="0" err="1"/>
              <a:t>explains</a:t>
            </a:r>
            <a:r>
              <a:rPr lang="fr-FR" sz="1600" dirty="0"/>
              <a:t> </a:t>
            </a:r>
            <a:r>
              <a:rPr lang="en-US" sz="1600" dirty="0"/>
              <a:t>the</a:t>
            </a:r>
            <a:r>
              <a:rPr lang="fr-FR" sz="1600" dirty="0"/>
              <a:t> </a:t>
            </a:r>
            <a:r>
              <a:rPr lang="fr-FR" sz="1600" dirty="0" err="1"/>
              <a:t>effect</a:t>
            </a:r>
            <a:r>
              <a:rPr lang="fr-FR" sz="1600" dirty="0"/>
              <a:t>:</a:t>
            </a:r>
          </a:p>
          <a:p>
            <a:pPr marL="742950" lvl="1" indent="-285750">
              <a:lnSpc>
                <a:spcPct val="150000"/>
              </a:lnSpc>
              <a:buFont typeface="Arial" panose="020B0604020202020204" pitchFamily="34" charset="0"/>
              <a:buChar char="•"/>
            </a:pPr>
            <a:r>
              <a:rPr lang="fr-FR" sz="1600" dirty="0" err="1"/>
              <a:t>Perceptual</a:t>
            </a:r>
            <a:r>
              <a:rPr lang="fr-FR" sz="1600" dirty="0"/>
              <a:t> </a:t>
            </a:r>
            <a:r>
              <a:rPr lang="fr-FR" sz="1600" dirty="0" err="1"/>
              <a:t>decisions</a:t>
            </a:r>
            <a:r>
              <a:rPr lang="fr-FR" sz="1600" dirty="0"/>
              <a:t>: ‘</a:t>
            </a:r>
            <a:r>
              <a:rPr lang="fr-FR" sz="1600" dirty="0" err="1"/>
              <a:t>very</a:t>
            </a:r>
            <a:r>
              <a:rPr lang="fr-FR" sz="1600" dirty="0"/>
              <a:t> </a:t>
            </a:r>
            <a:r>
              <a:rPr lang="fr-FR" sz="1600" dirty="0" err="1"/>
              <a:t>similar</a:t>
            </a:r>
            <a:r>
              <a:rPr lang="fr-FR" sz="1600" dirty="0"/>
              <a:t>’ alternatives</a:t>
            </a:r>
          </a:p>
          <a:p>
            <a:pPr marL="742950" lvl="1" indent="-285750">
              <a:lnSpc>
                <a:spcPct val="150000"/>
              </a:lnSpc>
              <a:buFont typeface="Arial" panose="020B0604020202020204" pitchFamily="34" charset="0"/>
              <a:buChar char="•"/>
            </a:pPr>
            <a:r>
              <a:rPr lang="fr-FR" sz="1600" dirty="0"/>
              <a:t>Confidence for real-world: e.g. </a:t>
            </a:r>
            <a:r>
              <a:rPr lang="fr-FR" sz="1600" dirty="0" err="1"/>
              <a:t>Possibility</a:t>
            </a:r>
            <a:r>
              <a:rPr lang="fr-FR" sz="1600" dirty="0"/>
              <a:t> of no global direction, motion </a:t>
            </a:r>
            <a:r>
              <a:rPr lang="en-US" sz="1600" dirty="0"/>
              <a:t>coherence</a:t>
            </a:r>
            <a:r>
              <a:rPr lang="fr-FR" sz="1600" dirty="0"/>
              <a:t> </a:t>
            </a:r>
            <a:r>
              <a:rPr lang="fr-FR" sz="1600" dirty="0" err="1"/>
              <a:t>effect</a:t>
            </a:r>
            <a:r>
              <a:rPr lang="fr-FR" sz="1600" dirty="0"/>
              <a:t>?</a:t>
            </a:r>
          </a:p>
        </p:txBody>
      </p:sp>
      <p:sp>
        <p:nvSpPr>
          <p:cNvPr id="18" name="TextBox 17">
            <a:extLst>
              <a:ext uri="{FF2B5EF4-FFF2-40B4-BE49-F238E27FC236}">
                <a16:creationId xmlns:a16="http://schemas.microsoft.com/office/drawing/2014/main" id="{9F15D4F2-ED1C-077D-F151-ABF4A1D4AECE}"/>
              </a:ext>
            </a:extLst>
          </p:cNvPr>
          <p:cNvSpPr txBox="1"/>
          <p:nvPr/>
        </p:nvSpPr>
        <p:spPr>
          <a:xfrm>
            <a:off x="871922" y="5035573"/>
            <a:ext cx="10850078" cy="338554"/>
          </a:xfrm>
          <a:prstGeom prst="rect">
            <a:avLst/>
          </a:prstGeom>
          <a:noFill/>
        </p:spPr>
        <p:txBody>
          <a:bodyPr wrap="square">
            <a:spAutoFit/>
          </a:bodyPr>
          <a:lstStyle/>
          <a:p>
            <a:r>
              <a:rPr lang="en-US" sz="1600" dirty="0">
                <a:solidFill>
                  <a:schemeClr val="accent1"/>
                </a:solidFill>
              </a:rPr>
              <a:t>Future: Mediated by “visual reliability”</a:t>
            </a:r>
            <a:r>
              <a:rPr lang="it-IT" sz="1600" dirty="0">
                <a:solidFill>
                  <a:schemeClr val="accent1"/>
                </a:solidFill>
              </a:rPr>
              <a:t> (Webb et al., 2023)</a:t>
            </a:r>
            <a:r>
              <a:rPr lang="en-US" sz="1600" dirty="0">
                <a:solidFill>
                  <a:schemeClr val="accent1"/>
                </a:solidFill>
              </a:rPr>
              <a:t> ? The same underlying variable.</a:t>
            </a:r>
          </a:p>
        </p:txBody>
      </p:sp>
      <p:sp>
        <p:nvSpPr>
          <p:cNvPr id="19" name="TextBox 18">
            <a:extLst>
              <a:ext uri="{FF2B5EF4-FFF2-40B4-BE49-F238E27FC236}">
                <a16:creationId xmlns:a16="http://schemas.microsoft.com/office/drawing/2014/main" id="{180C8D7A-0202-83AE-EF7C-9FBF80089104}"/>
              </a:ext>
            </a:extLst>
          </p:cNvPr>
          <p:cNvSpPr txBox="1"/>
          <p:nvPr/>
        </p:nvSpPr>
        <p:spPr>
          <a:xfrm>
            <a:off x="6631806" y="5374127"/>
            <a:ext cx="6232358" cy="792781"/>
          </a:xfrm>
          <a:prstGeom prst="rect">
            <a:avLst/>
          </a:prstGeom>
          <a:noFill/>
        </p:spPr>
        <p:txBody>
          <a:bodyPr wrap="square">
            <a:spAutoFit/>
          </a:bodyPr>
          <a:lstStyle/>
          <a:p>
            <a:pPr>
              <a:lnSpc>
                <a:spcPct val="150000"/>
              </a:lnSpc>
            </a:pPr>
            <a:r>
              <a:rPr lang="en-US" sz="1600" dirty="0"/>
              <a:t>If doesn’t explain the effect:  </a:t>
            </a:r>
          </a:p>
          <a:p>
            <a:pPr>
              <a:lnSpc>
                <a:spcPct val="150000"/>
              </a:lnSpc>
            </a:pPr>
            <a:r>
              <a:rPr lang="en-US" sz="1600" dirty="0"/>
              <a:t>	the effects size (de </a:t>
            </a:r>
            <a:r>
              <a:rPr lang="en-US" sz="1600" dirty="0" err="1"/>
              <a:t>Gardelle</a:t>
            </a:r>
            <a:r>
              <a:rPr lang="en-US" sz="1600" dirty="0"/>
              <a:t> and </a:t>
            </a:r>
            <a:r>
              <a:rPr lang="en-US" sz="1600" dirty="0" err="1"/>
              <a:t>Mamassian</a:t>
            </a:r>
            <a:r>
              <a:rPr lang="en-US" sz="1600" dirty="0"/>
              <a:t>, 2015) </a:t>
            </a:r>
          </a:p>
        </p:txBody>
      </p:sp>
    </p:spTree>
    <p:extLst>
      <p:ext uri="{BB962C8B-B14F-4D97-AF65-F5344CB8AC3E}">
        <p14:creationId xmlns:p14="http://schemas.microsoft.com/office/powerpoint/2010/main" val="38986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3" grpId="0"/>
      <p:bldP spid="15"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2ADB62-A021-81AB-4917-B6B88264DFAB}"/>
              </a:ext>
            </a:extLst>
          </p:cNvPr>
          <p:cNvSpPr txBox="1"/>
          <p:nvPr/>
        </p:nvSpPr>
        <p:spPr>
          <a:xfrm>
            <a:off x="5041385" y="1657869"/>
            <a:ext cx="1155936" cy="369332"/>
          </a:xfrm>
          <a:prstGeom prst="rect">
            <a:avLst/>
          </a:prstGeom>
          <a:noFill/>
          <a:ln w="38100">
            <a:solidFill>
              <a:schemeClr val="tx1"/>
            </a:solidFill>
          </a:ln>
        </p:spPr>
        <p:txBody>
          <a:bodyPr wrap="square" rtlCol="0">
            <a:spAutoFit/>
          </a:bodyPr>
          <a:lstStyle/>
          <a:p>
            <a:r>
              <a:rPr lang="en-US" dirty="0"/>
              <a:t>V1 and V2</a:t>
            </a:r>
          </a:p>
        </p:txBody>
      </p:sp>
      <p:sp>
        <p:nvSpPr>
          <p:cNvPr id="8" name="TextBox 7">
            <a:extLst>
              <a:ext uri="{FF2B5EF4-FFF2-40B4-BE49-F238E27FC236}">
                <a16:creationId xmlns:a16="http://schemas.microsoft.com/office/drawing/2014/main" id="{C1CC16F8-7637-42E8-2F9D-7CC4A0B5D5C8}"/>
              </a:ext>
            </a:extLst>
          </p:cNvPr>
          <p:cNvSpPr txBox="1"/>
          <p:nvPr/>
        </p:nvSpPr>
        <p:spPr>
          <a:xfrm>
            <a:off x="6770832" y="1628150"/>
            <a:ext cx="4296617" cy="584775"/>
          </a:xfrm>
          <a:prstGeom prst="rect">
            <a:avLst/>
          </a:prstGeom>
          <a:noFill/>
        </p:spPr>
        <p:txBody>
          <a:bodyPr wrap="square">
            <a:spAutoFit/>
          </a:bodyPr>
          <a:lstStyle/>
          <a:p>
            <a:r>
              <a:rPr lang="en-US" sz="1600" dirty="0"/>
              <a:t>: Direction Selectivity with Motion Energy Models (Adelson and Bergen,1984)</a:t>
            </a:r>
          </a:p>
        </p:txBody>
      </p:sp>
      <p:sp>
        <p:nvSpPr>
          <p:cNvPr id="11" name="TextBox 10">
            <a:extLst>
              <a:ext uri="{FF2B5EF4-FFF2-40B4-BE49-F238E27FC236}">
                <a16:creationId xmlns:a16="http://schemas.microsoft.com/office/drawing/2014/main" id="{C257D162-9A66-F920-12BB-72E59DE82BB9}"/>
              </a:ext>
            </a:extLst>
          </p:cNvPr>
          <p:cNvSpPr txBox="1"/>
          <p:nvPr/>
        </p:nvSpPr>
        <p:spPr>
          <a:xfrm>
            <a:off x="4930618" y="2560306"/>
            <a:ext cx="1410136" cy="369332"/>
          </a:xfrm>
          <a:prstGeom prst="rect">
            <a:avLst/>
          </a:prstGeom>
          <a:noFill/>
          <a:ln w="38100">
            <a:solidFill>
              <a:schemeClr val="tx1"/>
            </a:solidFill>
          </a:ln>
        </p:spPr>
        <p:txBody>
          <a:bodyPr wrap="square" rtlCol="0">
            <a:spAutoFit/>
          </a:bodyPr>
          <a:lstStyle/>
          <a:p>
            <a:r>
              <a:rPr lang="en-US" dirty="0"/>
              <a:t>MT and MST</a:t>
            </a:r>
          </a:p>
        </p:txBody>
      </p:sp>
      <p:sp>
        <p:nvSpPr>
          <p:cNvPr id="15" name="TextBox 14">
            <a:extLst>
              <a:ext uri="{FF2B5EF4-FFF2-40B4-BE49-F238E27FC236}">
                <a16:creationId xmlns:a16="http://schemas.microsoft.com/office/drawing/2014/main" id="{6AB48029-DA68-DD9A-0A79-689DA193D665}"/>
              </a:ext>
            </a:extLst>
          </p:cNvPr>
          <p:cNvSpPr txBox="1"/>
          <p:nvPr/>
        </p:nvSpPr>
        <p:spPr>
          <a:xfrm>
            <a:off x="5077163" y="3533017"/>
            <a:ext cx="1220362" cy="369332"/>
          </a:xfrm>
          <a:prstGeom prst="rect">
            <a:avLst/>
          </a:prstGeom>
          <a:noFill/>
          <a:ln w="38100">
            <a:solidFill>
              <a:schemeClr val="tx1"/>
            </a:solidFill>
          </a:ln>
        </p:spPr>
        <p:txBody>
          <a:bodyPr wrap="square" rtlCol="0">
            <a:spAutoFit/>
          </a:bodyPr>
          <a:lstStyle/>
          <a:p>
            <a:pPr algn="ctr"/>
            <a:r>
              <a:rPr lang="en-US" dirty="0"/>
              <a:t>IPS (LIP)</a:t>
            </a:r>
          </a:p>
        </p:txBody>
      </p:sp>
      <p:cxnSp>
        <p:nvCxnSpPr>
          <p:cNvPr id="29" name="Straight Arrow Connector 28">
            <a:extLst>
              <a:ext uri="{FF2B5EF4-FFF2-40B4-BE49-F238E27FC236}">
                <a16:creationId xmlns:a16="http://schemas.microsoft.com/office/drawing/2014/main" id="{D5DB4C5E-F490-69E8-17CC-4CC6C5A1563E}"/>
              </a:ext>
            </a:extLst>
          </p:cNvPr>
          <p:cNvCxnSpPr>
            <a:cxnSpLocks/>
          </p:cNvCxnSpPr>
          <p:nvPr/>
        </p:nvCxnSpPr>
        <p:spPr>
          <a:xfrm>
            <a:off x="5603501" y="2175768"/>
            <a:ext cx="7055" cy="348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3F4269-864B-69C1-4181-D05C224AF5AD}"/>
              </a:ext>
            </a:extLst>
          </p:cNvPr>
          <p:cNvSpPr txBox="1"/>
          <p:nvPr/>
        </p:nvSpPr>
        <p:spPr>
          <a:xfrm>
            <a:off x="2812655" y="1035894"/>
            <a:ext cx="6285108" cy="400110"/>
          </a:xfrm>
          <a:prstGeom prst="rect">
            <a:avLst/>
          </a:prstGeom>
          <a:noFill/>
        </p:spPr>
        <p:txBody>
          <a:bodyPr wrap="square">
            <a:spAutoFit/>
          </a:bodyPr>
          <a:lstStyle/>
          <a:p>
            <a:r>
              <a:rPr lang="en-US" sz="2000" u="sng" dirty="0"/>
              <a:t>Global Motion Direction Processing </a:t>
            </a:r>
            <a:r>
              <a:rPr lang="en-US" sz="2000" u="sng" dirty="0">
                <a:solidFill>
                  <a:srgbClr val="FF0000"/>
                </a:solidFill>
              </a:rPr>
              <a:t>+ Confidence</a:t>
            </a:r>
          </a:p>
        </p:txBody>
      </p:sp>
      <p:sp>
        <p:nvSpPr>
          <p:cNvPr id="28" name="TextBox 27">
            <a:extLst>
              <a:ext uri="{FF2B5EF4-FFF2-40B4-BE49-F238E27FC236}">
                <a16:creationId xmlns:a16="http://schemas.microsoft.com/office/drawing/2014/main" id="{843F47E7-77E0-B495-FD7F-B654FCD66384}"/>
              </a:ext>
            </a:extLst>
          </p:cNvPr>
          <p:cNvSpPr txBox="1"/>
          <p:nvPr/>
        </p:nvSpPr>
        <p:spPr>
          <a:xfrm>
            <a:off x="4705257" y="4637778"/>
            <a:ext cx="2001432" cy="646331"/>
          </a:xfrm>
          <a:prstGeom prst="rect">
            <a:avLst/>
          </a:prstGeom>
          <a:noFill/>
          <a:ln w="38100">
            <a:solidFill>
              <a:srgbClr val="FF0000"/>
            </a:solidFill>
          </a:ln>
        </p:spPr>
        <p:txBody>
          <a:bodyPr wrap="square" rtlCol="0">
            <a:spAutoFit/>
          </a:bodyPr>
          <a:lstStyle/>
          <a:p>
            <a:pPr algn="ctr"/>
            <a:r>
              <a:rPr lang="en-US" sz="1800" b="0" i="0" u="none" strike="noStrike" baseline="0" dirty="0"/>
              <a:t>Medial prefrontal (</a:t>
            </a:r>
            <a:r>
              <a:rPr lang="en-US" sz="1800" b="0" i="0" u="none" strike="noStrike" baseline="0" dirty="0" err="1"/>
              <a:t>pgACC</a:t>
            </a:r>
            <a:r>
              <a:rPr lang="en-US" sz="1800" b="0" i="0" u="none" strike="noStrike" baseline="0" dirty="0"/>
              <a:t>)</a:t>
            </a:r>
          </a:p>
        </p:txBody>
      </p:sp>
      <p:cxnSp>
        <p:nvCxnSpPr>
          <p:cNvPr id="31" name="Straight Arrow Connector 30">
            <a:extLst>
              <a:ext uri="{FF2B5EF4-FFF2-40B4-BE49-F238E27FC236}">
                <a16:creationId xmlns:a16="http://schemas.microsoft.com/office/drawing/2014/main" id="{84815E85-EF7F-7E60-1025-FD305F7008C4}"/>
              </a:ext>
            </a:extLst>
          </p:cNvPr>
          <p:cNvCxnSpPr>
            <a:cxnSpLocks/>
          </p:cNvCxnSpPr>
          <p:nvPr/>
        </p:nvCxnSpPr>
        <p:spPr>
          <a:xfrm>
            <a:off x="5641211" y="4106762"/>
            <a:ext cx="0" cy="493465"/>
          </a:xfrm>
          <a:prstGeom prst="straightConnector1">
            <a:avLst/>
          </a:prstGeom>
          <a:ln w="381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4C889B7-A4C3-7D65-F59D-91EE270D0CDF}"/>
              </a:ext>
            </a:extLst>
          </p:cNvPr>
          <p:cNvSpPr txBox="1"/>
          <p:nvPr/>
        </p:nvSpPr>
        <p:spPr>
          <a:xfrm>
            <a:off x="6770832" y="2548118"/>
            <a:ext cx="3348261" cy="584775"/>
          </a:xfrm>
          <a:prstGeom prst="rect">
            <a:avLst/>
          </a:prstGeom>
          <a:noFill/>
        </p:spPr>
        <p:txBody>
          <a:bodyPr wrap="square">
            <a:spAutoFit/>
          </a:bodyPr>
          <a:lstStyle/>
          <a:p>
            <a:r>
              <a:rPr lang="en-US" sz="1600" dirty="0"/>
              <a:t>: Motion Integration with IOC Models (</a:t>
            </a:r>
            <a:r>
              <a:rPr lang="en-US" sz="1600" dirty="0" err="1"/>
              <a:t>Simoncelli</a:t>
            </a:r>
            <a:r>
              <a:rPr lang="en-US" sz="1600" dirty="0"/>
              <a:t> and Heeger,1998)</a:t>
            </a:r>
          </a:p>
        </p:txBody>
      </p:sp>
      <p:sp>
        <p:nvSpPr>
          <p:cNvPr id="30" name="TextBox 29">
            <a:extLst>
              <a:ext uri="{FF2B5EF4-FFF2-40B4-BE49-F238E27FC236}">
                <a16:creationId xmlns:a16="http://schemas.microsoft.com/office/drawing/2014/main" id="{200E4128-0FF5-FD14-45EC-5182FFBCA50E}"/>
              </a:ext>
            </a:extLst>
          </p:cNvPr>
          <p:cNvSpPr txBox="1"/>
          <p:nvPr/>
        </p:nvSpPr>
        <p:spPr>
          <a:xfrm>
            <a:off x="6770832" y="3322315"/>
            <a:ext cx="4573664" cy="1077218"/>
          </a:xfrm>
          <a:prstGeom prst="rect">
            <a:avLst/>
          </a:prstGeom>
          <a:noFill/>
        </p:spPr>
        <p:txBody>
          <a:bodyPr wrap="square">
            <a:spAutoFit/>
          </a:bodyPr>
          <a:lstStyle/>
          <a:p>
            <a:r>
              <a:rPr lang="en-US" sz="1600" dirty="0"/>
              <a:t>: Evidence integration (</a:t>
            </a:r>
            <a:r>
              <a:rPr lang="en-US" sz="1600" dirty="0" err="1"/>
              <a:t>Roitman</a:t>
            </a:r>
            <a:r>
              <a:rPr lang="en-US" sz="1600" dirty="0"/>
              <a:t> and </a:t>
            </a:r>
            <a:r>
              <a:rPr lang="en-US" sz="1600" dirty="0" err="1"/>
              <a:t>Shadlen</a:t>
            </a:r>
            <a:r>
              <a:rPr lang="en-US" sz="1600" dirty="0"/>
              <a:t>, 2002) and choice (Newsome and </a:t>
            </a:r>
            <a:r>
              <a:rPr lang="en-US" sz="1600" dirty="0" err="1"/>
              <a:t>Shadlen</a:t>
            </a:r>
            <a:r>
              <a:rPr lang="en-US" sz="1600" dirty="0"/>
              <a:t>, 2001)</a:t>
            </a:r>
          </a:p>
          <a:p>
            <a:endParaRPr lang="en-US" sz="1600" dirty="0"/>
          </a:p>
          <a:p>
            <a:r>
              <a:rPr lang="en-US" sz="1600" dirty="0">
                <a:solidFill>
                  <a:srgbClr val="FF0000"/>
                </a:solidFill>
              </a:rPr>
              <a:t>Choice Certainty (</a:t>
            </a:r>
            <a:r>
              <a:rPr lang="en-US" sz="1600" dirty="0" err="1">
                <a:solidFill>
                  <a:srgbClr val="FF0000"/>
                </a:solidFill>
              </a:rPr>
              <a:t>Kiani</a:t>
            </a:r>
            <a:r>
              <a:rPr lang="en-US" sz="1600" dirty="0">
                <a:solidFill>
                  <a:srgbClr val="FF0000"/>
                </a:solidFill>
              </a:rPr>
              <a:t> and </a:t>
            </a:r>
            <a:r>
              <a:rPr lang="en-US" sz="1600" dirty="0" err="1">
                <a:solidFill>
                  <a:srgbClr val="FF0000"/>
                </a:solidFill>
              </a:rPr>
              <a:t>Shadlen</a:t>
            </a:r>
            <a:r>
              <a:rPr lang="en-US" sz="1600" dirty="0">
                <a:solidFill>
                  <a:srgbClr val="FF0000"/>
                </a:solidFill>
              </a:rPr>
              <a:t>, 2009)</a:t>
            </a:r>
          </a:p>
        </p:txBody>
      </p:sp>
      <p:sp>
        <p:nvSpPr>
          <p:cNvPr id="32" name="Rectangle 31">
            <a:extLst>
              <a:ext uri="{FF2B5EF4-FFF2-40B4-BE49-F238E27FC236}">
                <a16:creationId xmlns:a16="http://schemas.microsoft.com/office/drawing/2014/main" id="{C568BA3E-D5DF-265F-695A-026BDCD366DF}"/>
              </a:ext>
            </a:extLst>
          </p:cNvPr>
          <p:cNvSpPr/>
          <p:nvPr/>
        </p:nvSpPr>
        <p:spPr>
          <a:xfrm>
            <a:off x="5000264" y="3431735"/>
            <a:ext cx="1410136" cy="5718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3595D3B-8468-4409-11AD-CAE2F0B6FD8E}"/>
              </a:ext>
            </a:extLst>
          </p:cNvPr>
          <p:cNvSpPr txBox="1"/>
          <p:nvPr/>
        </p:nvSpPr>
        <p:spPr>
          <a:xfrm>
            <a:off x="6770832" y="4932493"/>
            <a:ext cx="531498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Comparison to internal reference (Bang and Fleming, 2018)</a:t>
            </a:r>
          </a:p>
        </p:txBody>
      </p:sp>
      <p:cxnSp>
        <p:nvCxnSpPr>
          <p:cNvPr id="13" name="Straight Arrow Connector 12">
            <a:extLst>
              <a:ext uri="{FF2B5EF4-FFF2-40B4-BE49-F238E27FC236}">
                <a16:creationId xmlns:a16="http://schemas.microsoft.com/office/drawing/2014/main" id="{8CADB067-8B9A-555C-CE5C-48BAFFA6EADE}"/>
              </a:ext>
            </a:extLst>
          </p:cNvPr>
          <p:cNvCxnSpPr>
            <a:cxnSpLocks/>
          </p:cNvCxnSpPr>
          <p:nvPr/>
        </p:nvCxnSpPr>
        <p:spPr>
          <a:xfrm>
            <a:off x="5634156" y="3011032"/>
            <a:ext cx="7055" cy="348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3C2B8BE-AA23-87E4-9260-5EB8B6A72D96}"/>
              </a:ext>
            </a:extLst>
          </p:cNvPr>
          <p:cNvSpPr txBox="1"/>
          <p:nvPr/>
        </p:nvSpPr>
        <p:spPr>
          <a:xfrm>
            <a:off x="375687" y="621198"/>
            <a:ext cx="2704586" cy="369332"/>
          </a:xfrm>
          <a:prstGeom prst="rect">
            <a:avLst/>
          </a:prstGeom>
          <a:noFill/>
        </p:spPr>
        <p:txBody>
          <a:bodyPr wrap="square">
            <a:spAutoFit/>
          </a:bodyPr>
          <a:lstStyle/>
          <a:p>
            <a:r>
              <a:rPr lang="en-US" sz="1800" dirty="0">
                <a:latin typeface="+mj-lt"/>
              </a:rPr>
              <a:t>Introduction</a:t>
            </a:r>
          </a:p>
        </p:txBody>
      </p:sp>
      <p:sp>
        <p:nvSpPr>
          <p:cNvPr id="19" name="Rectangle 18">
            <a:extLst>
              <a:ext uri="{FF2B5EF4-FFF2-40B4-BE49-F238E27FC236}">
                <a16:creationId xmlns:a16="http://schemas.microsoft.com/office/drawing/2014/main" id="{50FFF483-FFA3-7B10-1363-44EC4772B6B8}"/>
              </a:ext>
            </a:extLst>
          </p:cNvPr>
          <p:cNvSpPr/>
          <p:nvPr/>
        </p:nvSpPr>
        <p:spPr>
          <a:xfrm>
            <a:off x="4913030" y="1540940"/>
            <a:ext cx="1410136" cy="57189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c 34">
            <a:extLst>
              <a:ext uri="{FF2B5EF4-FFF2-40B4-BE49-F238E27FC236}">
                <a16:creationId xmlns:a16="http://schemas.microsoft.com/office/drawing/2014/main" id="{F3C583D0-5921-B3C1-E37A-D023692BC975}"/>
              </a:ext>
            </a:extLst>
          </p:cNvPr>
          <p:cNvSpPr/>
          <p:nvPr/>
        </p:nvSpPr>
        <p:spPr>
          <a:xfrm rot="11809394">
            <a:off x="4435737" y="805773"/>
            <a:ext cx="2335527" cy="4357554"/>
          </a:xfrm>
          <a:prstGeom prst="arc">
            <a:avLst>
              <a:gd name="adj1" fmla="val 18076971"/>
              <a:gd name="adj2" fmla="val 2417187"/>
            </a:avLst>
          </a:prstGeom>
          <a:ln w="38100">
            <a:solidFill>
              <a:srgbClr val="4472C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BC0D67CC-7DD8-BF34-B543-B3232B18D18D}"/>
              </a:ext>
            </a:extLst>
          </p:cNvPr>
          <p:cNvSpPr txBox="1"/>
          <p:nvPr/>
        </p:nvSpPr>
        <p:spPr>
          <a:xfrm>
            <a:off x="407614" y="1631757"/>
            <a:ext cx="424465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Calibri" panose="020F0502020204030204"/>
                <a:ea typeface="+mn-ea"/>
                <a:cs typeface="+mn-cs"/>
              </a:rPr>
              <a:t>: Range of Directions (Spence et al., 2016)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FF0000"/>
                </a:solidFill>
                <a:latin typeface="Calibri" panose="020F0502020204030204"/>
              </a:rPr>
              <a:t>Local Contrast (</a:t>
            </a:r>
            <a:r>
              <a:rPr lang="fi-FI" sz="1600" dirty="0">
                <a:solidFill>
                  <a:srgbClr val="FF0000"/>
                </a:solidFill>
                <a:latin typeface="Calibri" panose="020F0502020204030204"/>
              </a:rPr>
              <a:t>Lee et al.,2023</a:t>
            </a:r>
            <a:r>
              <a:rPr lang="en-US" sz="1600" dirty="0">
                <a:solidFill>
                  <a:srgbClr val="FF0000"/>
                </a:solidFill>
                <a:latin typeface="Calibri" panose="020F0502020204030204"/>
              </a:rPr>
              <a:t>)</a:t>
            </a:r>
          </a:p>
          <a:p>
            <a:pPr lvl="0">
              <a:defRPr/>
            </a:pPr>
            <a:r>
              <a:rPr lang="en-US" sz="1600" dirty="0">
                <a:solidFill>
                  <a:srgbClr val="FF0000"/>
                </a:solidFill>
              </a:rPr>
              <a:t>Total Positive evidence (Koizumi et al., 2015)</a:t>
            </a:r>
          </a:p>
        </p:txBody>
      </p:sp>
      <p:sp>
        <p:nvSpPr>
          <p:cNvPr id="41" name="TextBox 40">
            <a:extLst>
              <a:ext uri="{FF2B5EF4-FFF2-40B4-BE49-F238E27FC236}">
                <a16:creationId xmlns:a16="http://schemas.microsoft.com/office/drawing/2014/main" id="{0118D491-7A49-04B7-D5E1-C81744C36D31}"/>
              </a:ext>
            </a:extLst>
          </p:cNvPr>
          <p:cNvSpPr txBox="1"/>
          <p:nvPr/>
        </p:nvSpPr>
        <p:spPr>
          <a:xfrm>
            <a:off x="240906" y="5933423"/>
            <a:ext cx="10914774" cy="792781"/>
          </a:xfrm>
          <a:prstGeom prst="rect">
            <a:avLst/>
          </a:prstGeom>
          <a:noFill/>
        </p:spPr>
        <p:txBody>
          <a:bodyPr wrap="square">
            <a:spAutoFit/>
          </a:bodyPr>
          <a:lstStyle/>
          <a:p>
            <a:pPr marL="342900" indent="-342900">
              <a:lnSpc>
                <a:spcPct val="150000"/>
              </a:lnSpc>
              <a:buAutoNum type="arabicPeriod"/>
            </a:pPr>
            <a:r>
              <a:rPr kumimoji="0" lang="en-US" sz="1600" b="0" i="0" u="none" strike="noStrike" kern="1200" cap="none" spc="0" normalizeH="0" baseline="0" noProof="0" dirty="0">
                <a:ln>
                  <a:noFill/>
                </a:ln>
                <a:effectLst/>
                <a:uLnTx/>
                <a:uFillTx/>
                <a:latin typeface="Calibri" panose="020F0502020204030204"/>
                <a:ea typeface="+mn-ea"/>
                <a:cs typeface="+mn-cs"/>
              </a:rPr>
              <a:t>Visual reliability mechanisms (global motion processing)</a:t>
            </a:r>
          </a:p>
          <a:p>
            <a:pPr marL="342900" indent="-342900">
              <a:lnSpc>
                <a:spcPct val="150000"/>
              </a:lnSpc>
              <a:buAutoNum type="arabicPeriod"/>
            </a:pPr>
            <a:r>
              <a:rPr lang="en-US" sz="1600" dirty="0">
                <a:latin typeface="Calibri" panose="020F0502020204030204"/>
              </a:rPr>
              <a:t>Other visual-cognitive mechanisms (comparison to internal reference, range of direction, local contrast)</a:t>
            </a:r>
          </a:p>
        </p:txBody>
      </p:sp>
      <p:sp>
        <p:nvSpPr>
          <p:cNvPr id="43" name="TextBox 42">
            <a:extLst>
              <a:ext uri="{FF2B5EF4-FFF2-40B4-BE49-F238E27FC236}">
                <a16:creationId xmlns:a16="http://schemas.microsoft.com/office/drawing/2014/main" id="{44701DD0-5CD3-1FE4-67B7-06F9804101BD}"/>
              </a:ext>
            </a:extLst>
          </p:cNvPr>
          <p:cNvSpPr txBox="1"/>
          <p:nvPr/>
        </p:nvSpPr>
        <p:spPr>
          <a:xfrm>
            <a:off x="204797" y="5593433"/>
            <a:ext cx="6097604" cy="369332"/>
          </a:xfrm>
          <a:prstGeom prst="rect">
            <a:avLst/>
          </a:prstGeom>
          <a:noFill/>
        </p:spPr>
        <p:txBody>
          <a:bodyPr wrap="square">
            <a:spAutoFit/>
          </a:bodyPr>
          <a:lstStyle/>
          <a:p>
            <a:r>
              <a:rPr lang="en-US" sz="1800" u="sng" dirty="0">
                <a:solidFill>
                  <a:srgbClr val="FF0000"/>
                </a:solidFill>
              </a:rPr>
              <a:t>Formation of the Confidence in Global Motion </a:t>
            </a:r>
            <a:r>
              <a:rPr lang="en-US" u="sng" dirty="0">
                <a:solidFill>
                  <a:srgbClr val="FF0000"/>
                </a:solidFill>
              </a:rPr>
              <a:t>Direction</a:t>
            </a:r>
            <a:endParaRPr lang="en-US" dirty="0"/>
          </a:p>
        </p:txBody>
      </p:sp>
      <p:sp>
        <p:nvSpPr>
          <p:cNvPr id="3" name="TextBox 2">
            <a:extLst>
              <a:ext uri="{FF2B5EF4-FFF2-40B4-BE49-F238E27FC236}">
                <a16:creationId xmlns:a16="http://schemas.microsoft.com/office/drawing/2014/main" id="{55F35D84-B23B-70C3-5AFF-6155BF873621}"/>
              </a:ext>
            </a:extLst>
          </p:cNvPr>
          <p:cNvSpPr txBox="1"/>
          <p:nvPr/>
        </p:nvSpPr>
        <p:spPr>
          <a:xfrm>
            <a:off x="6770832" y="4570246"/>
            <a:ext cx="6097604" cy="338554"/>
          </a:xfrm>
          <a:prstGeom prst="rect">
            <a:avLst/>
          </a:prstGeom>
          <a:noFill/>
        </p:spPr>
        <p:txBody>
          <a:bodyPr wrap="square">
            <a:spAutoFit/>
          </a:bodyPr>
          <a:lstStyle/>
          <a:p>
            <a:r>
              <a:rPr lang="en-US" sz="1600" b="0" i="0" dirty="0">
                <a:solidFill>
                  <a:srgbClr val="FF0000"/>
                </a:solidFill>
                <a:effectLst/>
              </a:rPr>
              <a:t>Confidence (</a:t>
            </a:r>
            <a:r>
              <a:rPr lang="en-US" sz="1600" b="0" i="0" dirty="0" err="1">
                <a:solidFill>
                  <a:srgbClr val="FF0000"/>
                </a:solidFill>
                <a:effectLst/>
              </a:rPr>
              <a:t>Gherman</a:t>
            </a:r>
            <a:r>
              <a:rPr lang="en-US" sz="1600" dirty="0">
                <a:solidFill>
                  <a:srgbClr val="FF0000"/>
                </a:solidFill>
              </a:rPr>
              <a:t> and </a:t>
            </a:r>
            <a:r>
              <a:rPr lang="en-US" sz="1600" b="0" i="0" dirty="0" err="1">
                <a:solidFill>
                  <a:srgbClr val="FF0000"/>
                </a:solidFill>
                <a:effectLst/>
              </a:rPr>
              <a:t>Philiastides</a:t>
            </a:r>
            <a:r>
              <a:rPr lang="en-US" sz="1600" b="0" i="0" dirty="0">
                <a:solidFill>
                  <a:srgbClr val="FF0000"/>
                </a:solidFill>
                <a:effectLst/>
              </a:rPr>
              <a:t>, 2018)</a:t>
            </a:r>
            <a:endParaRPr lang="en-US" sz="1600" dirty="0">
              <a:solidFill>
                <a:srgbClr val="FF0000"/>
              </a:solidFill>
            </a:endParaRPr>
          </a:p>
        </p:txBody>
      </p:sp>
      <p:sp>
        <p:nvSpPr>
          <p:cNvPr id="2" name="TextBox 1">
            <a:extLst>
              <a:ext uri="{FF2B5EF4-FFF2-40B4-BE49-F238E27FC236}">
                <a16:creationId xmlns:a16="http://schemas.microsoft.com/office/drawing/2014/main" id="{8AFC305F-30BE-9529-9882-21D32AE1980F}"/>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553795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35" grpId="0" animBg="1"/>
      <p:bldP spid="38" grpId="0"/>
      <p:bldP spid="41" grpId="0"/>
      <p:bldP spid="4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Conclusion</a:t>
            </a:r>
          </a:p>
        </p:txBody>
      </p:sp>
      <p:sp>
        <p:nvSpPr>
          <p:cNvPr id="11" name="TextBox 10">
            <a:extLst>
              <a:ext uri="{FF2B5EF4-FFF2-40B4-BE49-F238E27FC236}">
                <a16:creationId xmlns:a16="http://schemas.microsoft.com/office/drawing/2014/main" id="{C0978ADF-B27A-B005-C83A-DF0F34F39DAF}"/>
              </a:ext>
            </a:extLst>
          </p:cNvPr>
          <p:cNvSpPr txBox="1"/>
          <p:nvPr/>
        </p:nvSpPr>
        <p:spPr>
          <a:xfrm>
            <a:off x="724749" y="1201672"/>
            <a:ext cx="11181702" cy="2308324"/>
          </a:xfrm>
          <a:prstGeom prst="rect">
            <a:avLst/>
          </a:prstGeom>
          <a:noFill/>
        </p:spPr>
        <p:txBody>
          <a:bodyPr wrap="square">
            <a:spAutoFit/>
          </a:bodyPr>
          <a:lstStyle/>
          <a:p>
            <a:pPr marL="342900" indent="-342900">
              <a:buFont typeface="+mj-lt"/>
              <a:buAutoNum type="arabicPeriod"/>
            </a:pPr>
            <a:r>
              <a:rPr lang="en-US" sz="1800" dirty="0"/>
              <a:t>Similar to RDK, performance increases with coherence, and successful confidence judgments </a:t>
            </a:r>
            <a:r>
              <a:rPr lang="en-US" dirty="0"/>
              <a:t>are </a:t>
            </a:r>
            <a:r>
              <a:rPr lang="en-US" sz="1800" dirty="0"/>
              <a:t>strongly tied to the visual reliability .</a:t>
            </a:r>
          </a:p>
          <a:p>
            <a:pPr marL="342900" indent="-342900">
              <a:buFont typeface="+mj-lt"/>
              <a:buAutoNum type="arabicPeriod"/>
            </a:pPr>
            <a:endParaRPr lang="en-US" dirty="0"/>
          </a:p>
          <a:p>
            <a:pPr marL="342900" indent="-342900">
              <a:buFont typeface="+mj-lt"/>
              <a:buAutoNum type="arabicPeriod"/>
            </a:pPr>
            <a:r>
              <a:rPr lang="en-US" dirty="0"/>
              <a:t>The opposite of the true direction is selected almost as much as closet alternatives (45-degree difference), which is reflected in confidence responses and can be modeled with strong and tuned suppression.</a:t>
            </a:r>
          </a:p>
          <a:p>
            <a:pPr marL="342900" indent="-342900">
              <a:buFont typeface="+mj-lt"/>
              <a:buAutoNum type="arabicPeriod"/>
            </a:pPr>
            <a:endParaRPr lang="en-US" dirty="0"/>
          </a:p>
          <a:p>
            <a:pPr marL="342900" indent="-342900">
              <a:buFont typeface="+mj-lt"/>
              <a:buAutoNum type="arabicPeriod"/>
            </a:pPr>
            <a:r>
              <a:rPr lang="en-US" sz="1800" dirty="0"/>
              <a:t>Overall, except for small bias and decay, visual reliability nicely predicts confidence with biologically plausible mechanisms that implement the opposite direction activity and increasing overall activity with motion coherence.</a:t>
            </a:r>
          </a:p>
        </p:txBody>
      </p:sp>
      <p:sp>
        <p:nvSpPr>
          <p:cNvPr id="14" name="TextBox 13">
            <a:extLst>
              <a:ext uri="{FF2B5EF4-FFF2-40B4-BE49-F238E27FC236}">
                <a16:creationId xmlns:a16="http://schemas.microsoft.com/office/drawing/2014/main" id="{0284DFF0-2C9F-17D7-22A7-9A01C0DDDF49}"/>
              </a:ext>
            </a:extLst>
          </p:cNvPr>
          <p:cNvSpPr txBox="1"/>
          <p:nvPr/>
        </p:nvSpPr>
        <p:spPr>
          <a:xfrm>
            <a:off x="395786" y="3932280"/>
            <a:ext cx="6142616" cy="369332"/>
          </a:xfrm>
          <a:prstGeom prst="rect">
            <a:avLst/>
          </a:prstGeom>
          <a:noFill/>
        </p:spPr>
        <p:txBody>
          <a:bodyPr wrap="square">
            <a:spAutoFit/>
          </a:bodyPr>
          <a:lstStyle/>
          <a:p>
            <a:r>
              <a:rPr lang="en-US" dirty="0">
                <a:solidFill>
                  <a:schemeClr val="accent2"/>
                </a:solidFill>
              </a:rPr>
              <a:t>Future Directions:</a:t>
            </a:r>
          </a:p>
        </p:txBody>
      </p:sp>
      <p:sp>
        <p:nvSpPr>
          <p:cNvPr id="21" name="TextBox 20">
            <a:extLst>
              <a:ext uri="{FF2B5EF4-FFF2-40B4-BE49-F238E27FC236}">
                <a16:creationId xmlns:a16="http://schemas.microsoft.com/office/drawing/2014/main" id="{641B435C-7C1F-CE17-0772-0AC750FC2EAA}"/>
              </a:ext>
            </a:extLst>
          </p:cNvPr>
          <p:cNvSpPr txBox="1"/>
          <p:nvPr/>
        </p:nvSpPr>
        <p:spPr>
          <a:xfrm>
            <a:off x="395786" y="4551162"/>
            <a:ext cx="11400427" cy="923330"/>
          </a:xfrm>
          <a:prstGeom prst="rect">
            <a:avLst/>
          </a:prstGeom>
          <a:noFill/>
        </p:spPr>
        <p:txBody>
          <a:bodyPr wrap="square">
            <a:spAutoFit/>
          </a:bodyPr>
          <a:lstStyle/>
          <a:p>
            <a:pPr marL="285750" indent="-285750">
              <a:buFont typeface="Arial" panose="020B0604020202020204" pitchFamily="34" charset="0"/>
              <a:buChar char="•"/>
            </a:pPr>
            <a:r>
              <a:rPr lang="en-US" dirty="0"/>
              <a:t>Motion Literature: Understanding the opposite-direction effect with detailed models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Confidence Literature: Other visual mechanisms can be tested with detailed models</a:t>
            </a:r>
          </a:p>
        </p:txBody>
      </p:sp>
      <p:sp>
        <p:nvSpPr>
          <p:cNvPr id="3" name="TextBox 2">
            <a:extLst>
              <a:ext uri="{FF2B5EF4-FFF2-40B4-BE49-F238E27FC236}">
                <a16:creationId xmlns:a16="http://schemas.microsoft.com/office/drawing/2014/main" id="{B9701F8D-8EED-7383-9985-5BF69A82CF1B}"/>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138530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7" y="621198"/>
            <a:ext cx="4051934" cy="369332"/>
          </a:xfrm>
          <a:prstGeom prst="rect">
            <a:avLst/>
          </a:prstGeom>
          <a:noFill/>
        </p:spPr>
        <p:txBody>
          <a:bodyPr wrap="square">
            <a:spAutoFit/>
          </a:bodyPr>
          <a:lstStyle/>
          <a:p>
            <a:r>
              <a:rPr lang="en-US" sz="1800" dirty="0">
                <a:latin typeface="+mj-lt"/>
              </a:rPr>
              <a:t>Conclusion</a:t>
            </a:r>
          </a:p>
        </p:txBody>
      </p:sp>
      <p:sp>
        <p:nvSpPr>
          <p:cNvPr id="4" name="TextBox 3">
            <a:extLst>
              <a:ext uri="{FF2B5EF4-FFF2-40B4-BE49-F238E27FC236}">
                <a16:creationId xmlns:a16="http://schemas.microsoft.com/office/drawing/2014/main" id="{E0D02794-C3F9-92D6-4A41-F704F972E555}"/>
              </a:ext>
            </a:extLst>
          </p:cNvPr>
          <p:cNvSpPr txBox="1"/>
          <p:nvPr/>
        </p:nvSpPr>
        <p:spPr>
          <a:xfrm>
            <a:off x="961706" y="1929343"/>
            <a:ext cx="9008485" cy="369332"/>
          </a:xfrm>
          <a:prstGeom prst="rect">
            <a:avLst/>
          </a:prstGeom>
          <a:noFill/>
        </p:spPr>
        <p:txBody>
          <a:bodyPr wrap="square">
            <a:spAutoFit/>
          </a:bodyPr>
          <a:lstStyle/>
          <a:p>
            <a:r>
              <a:rPr lang="en-US" dirty="0"/>
              <a:t>1. Opposite-direction expected?	</a:t>
            </a:r>
          </a:p>
        </p:txBody>
      </p:sp>
      <p:pic>
        <p:nvPicPr>
          <p:cNvPr id="5" name="Picture 4">
            <a:extLst>
              <a:ext uri="{FF2B5EF4-FFF2-40B4-BE49-F238E27FC236}">
                <a16:creationId xmlns:a16="http://schemas.microsoft.com/office/drawing/2014/main" id="{428CACEA-9B81-907E-F45A-21B30FF945A5}"/>
              </a:ext>
            </a:extLst>
          </p:cNvPr>
          <p:cNvPicPr>
            <a:picLocks noChangeAspect="1"/>
          </p:cNvPicPr>
          <p:nvPr/>
        </p:nvPicPr>
        <p:blipFill>
          <a:blip r:embed="rId2"/>
          <a:stretch>
            <a:fillRect/>
          </a:stretch>
        </p:blipFill>
        <p:spPr>
          <a:xfrm>
            <a:off x="1130449" y="2257593"/>
            <a:ext cx="5794231" cy="2210559"/>
          </a:xfrm>
          <a:prstGeom prst="rect">
            <a:avLst/>
          </a:prstGeom>
        </p:spPr>
      </p:pic>
      <p:sp>
        <p:nvSpPr>
          <p:cNvPr id="7" name="TextBox 6">
            <a:extLst>
              <a:ext uri="{FF2B5EF4-FFF2-40B4-BE49-F238E27FC236}">
                <a16:creationId xmlns:a16="http://schemas.microsoft.com/office/drawing/2014/main" id="{341F2BE5-7E2B-1018-68A9-EBEA970AE6D9}"/>
              </a:ext>
            </a:extLst>
          </p:cNvPr>
          <p:cNvSpPr txBox="1"/>
          <p:nvPr/>
        </p:nvSpPr>
        <p:spPr>
          <a:xfrm>
            <a:off x="1912948" y="4416890"/>
            <a:ext cx="4613281" cy="338554"/>
          </a:xfrm>
          <a:prstGeom prst="rect">
            <a:avLst/>
          </a:prstGeom>
          <a:noFill/>
        </p:spPr>
        <p:txBody>
          <a:bodyPr wrap="square">
            <a:spAutoFit/>
          </a:bodyPr>
          <a:lstStyle/>
          <a:p>
            <a:r>
              <a:rPr lang="en-US" sz="1600" dirty="0" err="1"/>
              <a:t>Chetverikov</a:t>
            </a:r>
            <a:r>
              <a:rPr lang="en-US" sz="1600" dirty="0"/>
              <a:t> and </a:t>
            </a:r>
            <a:r>
              <a:rPr lang="en-US" sz="1600" dirty="0" err="1"/>
              <a:t>Jehee</a:t>
            </a:r>
            <a:r>
              <a:rPr lang="en-US" sz="1600" dirty="0"/>
              <a:t>, 2023 – MT, V1 (visual areas)</a:t>
            </a:r>
          </a:p>
        </p:txBody>
      </p:sp>
      <p:sp>
        <p:nvSpPr>
          <p:cNvPr id="8" name="TextBox 7">
            <a:extLst>
              <a:ext uri="{FF2B5EF4-FFF2-40B4-BE49-F238E27FC236}">
                <a16:creationId xmlns:a16="http://schemas.microsoft.com/office/drawing/2014/main" id="{6BD6ACD8-C356-B5D8-3DD5-4D43E2AD15BA}"/>
              </a:ext>
            </a:extLst>
          </p:cNvPr>
          <p:cNvSpPr txBox="1"/>
          <p:nvPr/>
        </p:nvSpPr>
        <p:spPr>
          <a:xfrm>
            <a:off x="7140948" y="2593739"/>
            <a:ext cx="4755876" cy="830997"/>
          </a:xfrm>
          <a:prstGeom prst="rect">
            <a:avLst/>
          </a:prstGeom>
          <a:noFill/>
        </p:spPr>
        <p:txBody>
          <a:bodyPr wrap="square">
            <a:spAutoFit/>
          </a:bodyPr>
          <a:lstStyle/>
          <a:p>
            <a:r>
              <a:rPr lang="en-US" sz="1600" dirty="0"/>
              <a:t>? RDK: Edge related orientation cues (</a:t>
            </a:r>
            <a:r>
              <a:rPr lang="en-US" sz="1600" dirty="0" err="1"/>
              <a:t>Serences</a:t>
            </a:r>
            <a:r>
              <a:rPr lang="en-US" sz="1600" dirty="0"/>
              <a:t>, &amp; Boynton, 2007; Wang et al., 2014; </a:t>
            </a:r>
            <a:r>
              <a:rPr lang="en-US" sz="1600" dirty="0" err="1">
                <a:solidFill>
                  <a:srgbClr val="222222"/>
                </a:solidFill>
              </a:rPr>
              <a:t>Schellekens</a:t>
            </a:r>
            <a:r>
              <a:rPr lang="en-US" sz="1600" dirty="0">
                <a:solidFill>
                  <a:srgbClr val="222222"/>
                </a:solidFill>
              </a:rPr>
              <a:t> et al., 2017)</a:t>
            </a:r>
            <a:endParaRPr lang="en-US" sz="1600" dirty="0"/>
          </a:p>
        </p:txBody>
      </p:sp>
      <p:sp>
        <p:nvSpPr>
          <p:cNvPr id="9" name="TextBox 8">
            <a:extLst>
              <a:ext uri="{FF2B5EF4-FFF2-40B4-BE49-F238E27FC236}">
                <a16:creationId xmlns:a16="http://schemas.microsoft.com/office/drawing/2014/main" id="{CE3C9312-6BAC-F72D-A758-FBD7717706B2}"/>
              </a:ext>
            </a:extLst>
          </p:cNvPr>
          <p:cNvSpPr txBox="1"/>
          <p:nvPr/>
        </p:nvSpPr>
        <p:spPr>
          <a:xfrm>
            <a:off x="7140948" y="3573027"/>
            <a:ext cx="4755876" cy="584775"/>
          </a:xfrm>
          <a:prstGeom prst="rect">
            <a:avLst/>
          </a:prstGeom>
          <a:noFill/>
        </p:spPr>
        <p:txBody>
          <a:bodyPr wrap="square">
            <a:spAutoFit/>
          </a:bodyPr>
          <a:lstStyle/>
          <a:p>
            <a:r>
              <a:rPr lang="en-US" sz="1600" dirty="0">
                <a:solidFill>
                  <a:srgbClr val="FF0000"/>
                </a:solidFill>
              </a:rPr>
              <a:t>Drifting </a:t>
            </a:r>
            <a:r>
              <a:rPr lang="en-US" sz="1600" dirty="0" err="1">
                <a:solidFill>
                  <a:srgbClr val="FF0000"/>
                </a:solidFill>
              </a:rPr>
              <a:t>Gabors</a:t>
            </a:r>
            <a:r>
              <a:rPr lang="en-US" sz="1600" dirty="0">
                <a:solidFill>
                  <a:srgbClr val="FF0000"/>
                </a:solidFill>
              </a:rPr>
              <a:t> should not suffer from the edge related orientation cues.</a:t>
            </a:r>
          </a:p>
        </p:txBody>
      </p:sp>
      <p:sp>
        <p:nvSpPr>
          <p:cNvPr id="10" name="TextBox 9">
            <a:extLst>
              <a:ext uri="{FF2B5EF4-FFF2-40B4-BE49-F238E27FC236}">
                <a16:creationId xmlns:a16="http://schemas.microsoft.com/office/drawing/2014/main" id="{2EC69CEB-61B4-0A8E-F86F-45C362B22741}"/>
              </a:ext>
            </a:extLst>
          </p:cNvPr>
          <p:cNvSpPr txBox="1"/>
          <p:nvPr/>
        </p:nvSpPr>
        <p:spPr>
          <a:xfrm>
            <a:off x="961706" y="5003685"/>
            <a:ext cx="6094268" cy="369332"/>
          </a:xfrm>
          <a:prstGeom prst="rect">
            <a:avLst/>
          </a:prstGeom>
          <a:noFill/>
        </p:spPr>
        <p:txBody>
          <a:bodyPr wrap="square">
            <a:spAutoFit/>
          </a:bodyPr>
          <a:lstStyle/>
          <a:p>
            <a:r>
              <a:rPr lang="en-US" dirty="0"/>
              <a:t>2. Overall activity increase with motion coherence?</a:t>
            </a:r>
          </a:p>
        </p:txBody>
      </p:sp>
      <p:sp>
        <p:nvSpPr>
          <p:cNvPr id="11" name="TextBox 10">
            <a:extLst>
              <a:ext uri="{FF2B5EF4-FFF2-40B4-BE49-F238E27FC236}">
                <a16:creationId xmlns:a16="http://schemas.microsoft.com/office/drawing/2014/main" id="{EDA4FBC5-50B3-5729-FC0F-8225D1CF40A3}"/>
              </a:ext>
            </a:extLst>
          </p:cNvPr>
          <p:cNvSpPr txBox="1"/>
          <p:nvPr/>
        </p:nvSpPr>
        <p:spPr>
          <a:xfrm>
            <a:off x="375687" y="965077"/>
            <a:ext cx="6150542" cy="369332"/>
          </a:xfrm>
          <a:prstGeom prst="rect">
            <a:avLst/>
          </a:prstGeom>
          <a:noFill/>
        </p:spPr>
        <p:txBody>
          <a:bodyPr wrap="square">
            <a:spAutoFit/>
          </a:bodyPr>
          <a:lstStyle/>
          <a:p>
            <a:r>
              <a:rPr lang="en-US" dirty="0">
                <a:solidFill>
                  <a:schemeClr val="accent2"/>
                </a:solidFill>
              </a:rPr>
              <a:t>Future Directions:</a:t>
            </a:r>
          </a:p>
        </p:txBody>
      </p:sp>
      <p:sp>
        <p:nvSpPr>
          <p:cNvPr id="14" name="TextBox 13">
            <a:extLst>
              <a:ext uri="{FF2B5EF4-FFF2-40B4-BE49-F238E27FC236}">
                <a16:creationId xmlns:a16="http://schemas.microsoft.com/office/drawing/2014/main" id="{984BADA5-78A3-3260-16B9-4B61C1AEF29E}"/>
              </a:ext>
            </a:extLst>
          </p:cNvPr>
          <p:cNvSpPr txBox="1"/>
          <p:nvPr/>
        </p:nvSpPr>
        <p:spPr>
          <a:xfrm>
            <a:off x="470617" y="1355122"/>
            <a:ext cx="11426207" cy="369332"/>
          </a:xfrm>
          <a:prstGeom prst="rect">
            <a:avLst/>
          </a:prstGeom>
          <a:noFill/>
        </p:spPr>
        <p:txBody>
          <a:bodyPr wrap="square">
            <a:spAutoFit/>
          </a:bodyPr>
          <a:lstStyle/>
          <a:p>
            <a:pPr marL="285750" indent="-285750">
              <a:buFont typeface="Arial" panose="020B0604020202020204" pitchFamily="34" charset="0"/>
              <a:buChar char="•"/>
            </a:pPr>
            <a:r>
              <a:rPr lang="en-US" dirty="0"/>
              <a:t>For further evidence “visual reliability with plausible mechanisms”: fMRI experiments (decoding the uncertainty) </a:t>
            </a:r>
          </a:p>
        </p:txBody>
      </p:sp>
      <p:sp>
        <p:nvSpPr>
          <p:cNvPr id="16" name="TextBox 15">
            <a:extLst>
              <a:ext uri="{FF2B5EF4-FFF2-40B4-BE49-F238E27FC236}">
                <a16:creationId xmlns:a16="http://schemas.microsoft.com/office/drawing/2014/main" id="{FA243747-ED6F-C22A-5738-827362935510}"/>
              </a:ext>
            </a:extLst>
          </p:cNvPr>
          <p:cNvSpPr txBox="1"/>
          <p:nvPr/>
        </p:nvSpPr>
        <p:spPr>
          <a:xfrm>
            <a:off x="1739365" y="5475643"/>
            <a:ext cx="8713270" cy="1323439"/>
          </a:xfrm>
          <a:prstGeom prst="rect">
            <a:avLst/>
          </a:prstGeom>
          <a:noFill/>
        </p:spPr>
        <p:txBody>
          <a:bodyPr wrap="square">
            <a:spAutoFit/>
          </a:bodyPr>
          <a:lstStyle/>
          <a:p>
            <a:r>
              <a:rPr lang="pt-BR" sz="1600" dirty="0"/>
              <a:t>Increases: Amano et al., 2012, Rees, Friston, and Koch 2000 </a:t>
            </a:r>
          </a:p>
          <a:p>
            <a:r>
              <a:rPr lang="pt-BR" sz="1600" dirty="0"/>
              <a:t>Decreases: Kayser et al., 2010 </a:t>
            </a:r>
          </a:p>
          <a:p>
            <a:r>
              <a:rPr lang="pt-BR" sz="1600" dirty="0"/>
              <a:t>Saturates: Meier, Partanen, and Giaschi, 2018 </a:t>
            </a:r>
          </a:p>
          <a:p>
            <a:endParaRPr lang="pt-BR" sz="1600" dirty="0"/>
          </a:p>
          <a:p>
            <a:r>
              <a:rPr lang="pt-BR" sz="1600" dirty="0">
                <a:solidFill>
                  <a:srgbClr val="FF0000"/>
                </a:solidFill>
              </a:rPr>
              <a:t>With uncertainty decoding? (No variation in </a:t>
            </a:r>
            <a:r>
              <a:rPr lang="en-US" sz="1600" dirty="0" err="1">
                <a:solidFill>
                  <a:srgbClr val="FF0000"/>
                </a:solidFill>
              </a:rPr>
              <a:t>Chetverikov</a:t>
            </a:r>
            <a:r>
              <a:rPr lang="en-US" sz="1600" dirty="0">
                <a:solidFill>
                  <a:srgbClr val="FF0000"/>
                </a:solidFill>
              </a:rPr>
              <a:t> and </a:t>
            </a:r>
            <a:r>
              <a:rPr lang="en-US" sz="1600" dirty="0" err="1">
                <a:solidFill>
                  <a:srgbClr val="FF0000"/>
                </a:solidFill>
              </a:rPr>
              <a:t>Jehee</a:t>
            </a:r>
            <a:r>
              <a:rPr lang="en-US" sz="1600" dirty="0">
                <a:solidFill>
                  <a:srgbClr val="FF0000"/>
                </a:solidFill>
              </a:rPr>
              <a:t>, 2023 </a:t>
            </a:r>
            <a:r>
              <a:rPr lang="pt-BR" sz="1600" dirty="0">
                <a:solidFill>
                  <a:srgbClr val="FF0000"/>
                </a:solidFill>
              </a:rPr>
              <a:t>)</a:t>
            </a:r>
          </a:p>
        </p:txBody>
      </p:sp>
      <p:sp>
        <p:nvSpPr>
          <p:cNvPr id="3" name="TextBox 2">
            <a:extLst>
              <a:ext uri="{FF2B5EF4-FFF2-40B4-BE49-F238E27FC236}">
                <a16:creationId xmlns:a16="http://schemas.microsoft.com/office/drawing/2014/main" id="{62B17237-F3EA-D46C-A9BF-C4430ACF20A8}"/>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202796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3C2B8BE-AA23-87E4-9260-5EB8B6A72D96}"/>
              </a:ext>
            </a:extLst>
          </p:cNvPr>
          <p:cNvSpPr txBox="1"/>
          <p:nvPr/>
        </p:nvSpPr>
        <p:spPr>
          <a:xfrm>
            <a:off x="375687" y="621198"/>
            <a:ext cx="2704586" cy="369332"/>
          </a:xfrm>
          <a:prstGeom prst="rect">
            <a:avLst/>
          </a:prstGeom>
          <a:noFill/>
        </p:spPr>
        <p:txBody>
          <a:bodyPr wrap="square">
            <a:spAutoFit/>
          </a:bodyPr>
          <a:lstStyle/>
          <a:p>
            <a:r>
              <a:rPr lang="en-US" sz="1800" dirty="0">
                <a:latin typeface="+mj-lt"/>
              </a:rPr>
              <a:t>Introduction</a:t>
            </a:r>
          </a:p>
        </p:txBody>
      </p:sp>
      <p:sp>
        <p:nvSpPr>
          <p:cNvPr id="2" name="TextBox 1">
            <a:extLst>
              <a:ext uri="{FF2B5EF4-FFF2-40B4-BE49-F238E27FC236}">
                <a16:creationId xmlns:a16="http://schemas.microsoft.com/office/drawing/2014/main" id="{98FBF81F-D933-9BA8-707C-CD2A24354F09}"/>
              </a:ext>
            </a:extLst>
          </p:cNvPr>
          <p:cNvSpPr txBox="1"/>
          <p:nvPr/>
        </p:nvSpPr>
        <p:spPr>
          <a:xfrm>
            <a:off x="973762" y="3493528"/>
            <a:ext cx="11779007" cy="1429622"/>
          </a:xfrm>
          <a:prstGeom prst="rect">
            <a:avLst/>
          </a:prstGeom>
          <a:noFill/>
        </p:spPr>
        <p:txBody>
          <a:bodyPr wrap="square">
            <a:spAutoFit/>
          </a:bodyPr>
          <a:lstStyle/>
          <a:p>
            <a:pPr>
              <a:lnSpc>
                <a:spcPct val="150000"/>
              </a:lnSpc>
            </a:pPr>
            <a:r>
              <a:rPr lang="en-US" sz="2000" dirty="0">
                <a:solidFill>
                  <a:schemeClr val="accent1"/>
                </a:solidFill>
              </a:rPr>
              <a:t>The aim:</a:t>
            </a:r>
          </a:p>
          <a:p>
            <a:pPr>
              <a:lnSpc>
                <a:spcPct val="150000"/>
              </a:lnSpc>
            </a:pPr>
            <a:r>
              <a:rPr lang="en-US" sz="2000" dirty="0">
                <a:solidFill>
                  <a:schemeClr val="accent1"/>
                </a:solidFill>
              </a:rPr>
              <a:t>In a straightforward global motion direction discrimination task:</a:t>
            </a:r>
          </a:p>
          <a:p>
            <a:pPr>
              <a:lnSpc>
                <a:spcPct val="150000"/>
              </a:lnSpc>
            </a:pPr>
            <a:r>
              <a:rPr lang="en-US" sz="2000" dirty="0">
                <a:solidFill>
                  <a:schemeClr val="accent1"/>
                </a:solidFill>
              </a:rPr>
              <a:t>	Identify the contributions of these mechanisms </a:t>
            </a:r>
          </a:p>
        </p:txBody>
      </p:sp>
      <p:sp>
        <p:nvSpPr>
          <p:cNvPr id="3" name="TextBox 2">
            <a:extLst>
              <a:ext uri="{FF2B5EF4-FFF2-40B4-BE49-F238E27FC236}">
                <a16:creationId xmlns:a16="http://schemas.microsoft.com/office/drawing/2014/main" id="{53FB3B56-E7D5-2EFE-68D2-D666B9369A6A}"/>
              </a:ext>
            </a:extLst>
          </p:cNvPr>
          <p:cNvSpPr txBox="1"/>
          <p:nvPr/>
        </p:nvSpPr>
        <p:spPr>
          <a:xfrm>
            <a:off x="2222639" y="5084103"/>
            <a:ext cx="8783347" cy="338554"/>
          </a:xfrm>
          <a:prstGeom prst="rect">
            <a:avLst/>
          </a:prstGeom>
          <a:noFill/>
        </p:spPr>
        <p:txBody>
          <a:bodyPr wrap="square">
            <a:spAutoFit/>
          </a:bodyPr>
          <a:lstStyle/>
          <a:p>
            <a:r>
              <a:rPr lang="en-US" sz="1600" dirty="0"/>
              <a:t>Measure human global motion discrimination performance and confidence</a:t>
            </a:r>
          </a:p>
        </p:txBody>
      </p:sp>
      <p:sp>
        <p:nvSpPr>
          <p:cNvPr id="4" name="TextBox 3">
            <a:extLst>
              <a:ext uri="{FF2B5EF4-FFF2-40B4-BE49-F238E27FC236}">
                <a16:creationId xmlns:a16="http://schemas.microsoft.com/office/drawing/2014/main" id="{1A8010EA-15D2-CD4A-2D08-12A5A5DF2269}"/>
              </a:ext>
            </a:extLst>
          </p:cNvPr>
          <p:cNvSpPr txBox="1"/>
          <p:nvPr/>
        </p:nvSpPr>
        <p:spPr>
          <a:xfrm>
            <a:off x="2222639" y="5489909"/>
            <a:ext cx="4161728" cy="338554"/>
          </a:xfrm>
          <a:prstGeom prst="rect">
            <a:avLst/>
          </a:prstGeom>
          <a:noFill/>
        </p:spPr>
        <p:txBody>
          <a:bodyPr wrap="square">
            <a:spAutoFit/>
          </a:bodyPr>
          <a:lstStyle/>
          <a:p>
            <a:r>
              <a:rPr lang="en-US" sz="1600" dirty="0"/>
              <a:t>Model visual reliability and confidence</a:t>
            </a:r>
          </a:p>
        </p:txBody>
      </p:sp>
      <p:sp>
        <p:nvSpPr>
          <p:cNvPr id="5" name="TextBox 4">
            <a:extLst>
              <a:ext uri="{FF2B5EF4-FFF2-40B4-BE49-F238E27FC236}">
                <a16:creationId xmlns:a16="http://schemas.microsoft.com/office/drawing/2014/main" id="{D9F32403-3B4C-2BAC-8DBF-F4593E44AB3B}"/>
              </a:ext>
            </a:extLst>
          </p:cNvPr>
          <p:cNvSpPr txBox="1"/>
          <p:nvPr/>
        </p:nvSpPr>
        <p:spPr>
          <a:xfrm>
            <a:off x="973762" y="1507287"/>
            <a:ext cx="6097604" cy="369332"/>
          </a:xfrm>
          <a:prstGeom prst="rect">
            <a:avLst/>
          </a:prstGeom>
          <a:noFill/>
        </p:spPr>
        <p:txBody>
          <a:bodyPr wrap="square">
            <a:spAutoFit/>
          </a:bodyPr>
          <a:lstStyle/>
          <a:p>
            <a:r>
              <a:rPr lang="en-US" sz="1800" u="sng" dirty="0">
                <a:solidFill>
                  <a:srgbClr val="FF0000"/>
                </a:solidFill>
              </a:rPr>
              <a:t>Formation of the Confidence in Global Motion </a:t>
            </a:r>
            <a:r>
              <a:rPr lang="en-US" u="sng" dirty="0">
                <a:solidFill>
                  <a:srgbClr val="FF0000"/>
                </a:solidFill>
              </a:rPr>
              <a:t>Direction</a:t>
            </a:r>
            <a:endParaRPr lang="en-US" dirty="0"/>
          </a:p>
        </p:txBody>
      </p:sp>
      <p:sp>
        <p:nvSpPr>
          <p:cNvPr id="6" name="TextBox 5">
            <a:extLst>
              <a:ext uri="{FF2B5EF4-FFF2-40B4-BE49-F238E27FC236}">
                <a16:creationId xmlns:a16="http://schemas.microsoft.com/office/drawing/2014/main" id="{DA007C21-D3F3-F883-1EBA-5333382AF75C}"/>
              </a:ext>
            </a:extLst>
          </p:cNvPr>
          <p:cNvSpPr txBox="1"/>
          <p:nvPr/>
        </p:nvSpPr>
        <p:spPr>
          <a:xfrm>
            <a:off x="973762" y="1892292"/>
            <a:ext cx="8712764" cy="792781"/>
          </a:xfrm>
          <a:prstGeom prst="rect">
            <a:avLst/>
          </a:prstGeom>
          <a:noFill/>
        </p:spPr>
        <p:txBody>
          <a:bodyPr wrap="square">
            <a:spAutoFit/>
          </a:bodyPr>
          <a:lstStyle/>
          <a:p>
            <a:pPr marL="342900" indent="-342900">
              <a:lnSpc>
                <a:spcPct val="150000"/>
              </a:lnSpc>
              <a:buAutoNum type="arabicPeriod"/>
            </a:pPr>
            <a:r>
              <a:rPr kumimoji="0" lang="en-US" sz="1600" b="0" i="0" u="none" strike="noStrike" kern="1200" cap="none" spc="0" normalizeH="0" baseline="0" noProof="0" dirty="0">
                <a:ln>
                  <a:noFill/>
                </a:ln>
                <a:effectLst/>
                <a:uLnTx/>
                <a:uFillTx/>
                <a:latin typeface="Calibri" panose="020F0502020204030204"/>
                <a:ea typeface="+mn-ea"/>
                <a:cs typeface="+mn-cs"/>
              </a:rPr>
              <a:t>Visual reliability mechanisms (global motion processing)</a:t>
            </a:r>
          </a:p>
          <a:p>
            <a:pPr marL="342900" indent="-342900">
              <a:lnSpc>
                <a:spcPct val="150000"/>
              </a:lnSpc>
              <a:buAutoNum type="arabicPeriod"/>
            </a:pPr>
            <a:r>
              <a:rPr lang="en-US" sz="1600" dirty="0">
                <a:latin typeface="Calibri" panose="020F0502020204030204"/>
              </a:rPr>
              <a:t>Other visual-cognitive mechanisms (comparison to internal reference, local orientation, contrast)</a:t>
            </a:r>
          </a:p>
        </p:txBody>
      </p:sp>
      <p:sp>
        <p:nvSpPr>
          <p:cNvPr id="7" name="TextBox 6">
            <a:extLst>
              <a:ext uri="{FF2B5EF4-FFF2-40B4-BE49-F238E27FC236}">
                <a16:creationId xmlns:a16="http://schemas.microsoft.com/office/drawing/2014/main" id="{990CCA03-0663-5672-385D-C9198D20DEF7}"/>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1070813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3C2B8BE-AA23-87E4-9260-5EB8B6A72D96}"/>
              </a:ext>
            </a:extLst>
          </p:cNvPr>
          <p:cNvSpPr txBox="1"/>
          <p:nvPr/>
        </p:nvSpPr>
        <p:spPr>
          <a:xfrm>
            <a:off x="375687" y="621198"/>
            <a:ext cx="2704586" cy="369332"/>
          </a:xfrm>
          <a:prstGeom prst="rect">
            <a:avLst/>
          </a:prstGeom>
          <a:noFill/>
        </p:spPr>
        <p:txBody>
          <a:bodyPr wrap="square">
            <a:spAutoFit/>
          </a:bodyPr>
          <a:lstStyle/>
          <a:p>
            <a:pPr algn="ctr"/>
            <a:r>
              <a:rPr lang="en-US" sz="1800" dirty="0">
                <a:latin typeface="+mj-lt"/>
              </a:rPr>
              <a:t>Psychophysics Experiment</a:t>
            </a:r>
          </a:p>
        </p:txBody>
      </p:sp>
      <p:sp>
        <p:nvSpPr>
          <p:cNvPr id="6" name="TextBox 5">
            <a:extLst>
              <a:ext uri="{FF2B5EF4-FFF2-40B4-BE49-F238E27FC236}">
                <a16:creationId xmlns:a16="http://schemas.microsoft.com/office/drawing/2014/main" id="{065A5F32-AB46-D6CC-AB9F-6D031ED49EEA}"/>
              </a:ext>
            </a:extLst>
          </p:cNvPr>
          <p:cNvSpPr txBox="1"/>
          <p:nvPr/>
        </p:nvSpPr>
        <p:spPr>
          <a:xfrm>
            <a:off x="556863" y="6368134"/>
            <a:ext cx="5539137" cy="423449"/>
          </a:xfrm>
          <a:prstGeom prst="rect">
            <a:avLst/>
          </a:prstGeom>
          <a:noFill/>
        </p:spPr>
        <p:txBody>
          <a:bodyPr wrap="square">
            <a:spAutoFit/>
          </a:bodyPr>
          <a:lstStyle/>
          <a:p>
            <a:pPr>
              <a:lnSpc>
                <a:spcPct val="150000"/>
              </a:lnSpc>
            </a:pPr>
            <a:r>
              <a:rPr lang="en-US" sz="1600" dirty="0"/>
              <a:t>Global Integration is more important to perceive the motion</a:t>
            </a:r>
          </a:p>
        </p:txBody>
      </p:sp>
      <p:sp>
        <p:nvSpPr>
          <p:cNvPr id="7" name="TextBox 6">
            <a:extLst>
              <a:ext uri="{FF2B5EF4-FFF2-40B4-BE49-F238E27FC236}">
                <a16:creationId xmlns:a16="http://schemas.microsoft.com/office/drawing/2014/main" id="{BC67FC1F-2FDD-BB52-F410-2D3DE7D19319}"/>
              </a:ext>
            </a:extLst>
          </p:cNvPr>
          <p:cNvSpPr txBox="1"/>
          <p:nvPr/>
        </p:nvSpPr>
        <p:spPr>
          <a:xfrm>
            <a:off x="1282295" y="6060357"/>
            <a:ext cx="4369489" cy="307777"/>
          </a:xfrm>
          <a:prstGeom prst="rect">
            <a:avLst/>
          </a:prstGeom>
          <a:noFill/>
        </p:spPr>
        <p:txBody>
          <a:bodyPr wrap="square">
            <a:spAutoFit/>
          </a:bodyPr>
          <a:lstStyle/>
          <a:p>
            <a:r>
              <a:rPr lang="en-US" sz="1400" dirty="0"/>
              <a:t>Drifting </a:t>
            </a:r>
            <a:r>
              <a:rPr lang="en-US" sz="1400" dirty="0" err="1"/>
              <a:t>Gabors</a:t>
            </a:r>
            <a:r>
              <a:rPr lang="en-US" sz="1400" dirty="0"/>
              <a:t> Stimuli (Amano et al., 2009)</a:t>
            </a:r>
          </a:p>
        </p:txBody>
      </p:sp>
      <p:pic>
        <p:nvPicPr>
          <p:cNvPr id="12" name="movieSpeedUP_ClosertoReality">
            <a:hlinkClick r:id="" action="ppaction://media"/>
            <a:extLst>
              <a:ext uri="{FF2B5EF4-FFF2-40B4-BE49-F238E27FC236}">
                <a16:creationId xmlns:a16="http://schemas.microsoft.com/office/drawing/2014/main" id="{2EDFD404-08E2-7952-EF9A-843725C64E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4115" t="21863" r="34088" b="21574"/>
          <a:stretch/>
        </p:blipFill>
        <p:spPr>
          <a:xfrm>
            <a:off x="556863" y="1097661"/>
            <a:ext cx="4852534" cy="4855565"/>
          </a:xfrm>
          <a:prstGeom prst="rect">
            <a:avLst/>
          </a:prstGeom>
        </p:spPr>
      </p:pic>
      <p:sp>
        <p:nvSpPr>
          <p:cNvPr id="13" name="TextBox 12">
            <a:extLst>
              <a:ext uri="{FF2B5EF4-FFF2-40B4-BE49-F238E27FC236}">
                <a16:creationId xmlns:a16="http://schemas.microsoft.com/office/drawing/2014/main" id="{8A0FCBF5-B528-8E9A-B9CE-30FD01D187EB}"/>
              </a:ext>
            </a:extLst>
          </p:cNvPr>
          <p:cNvSpPr txBox="1"/>
          <p:nvPr/>
        </p:nvSpPr>
        <p:spPr>
          <a:xfrm>
            <a:off x="5902230" y="1919884"/>
            <a:ext cx="6096000" cy="369332"/>
          </a:xfrm>
          <a:prstGeom prst="rect">
            <a:avLst/>
          </a:prstGeom>
          <a:noFill/>
        </p:spPr>
        <p:txBody>
          <a:bodyPr wrap="square">
            <a:spAutoFit/>
          </a:bodyPr>
          <a:lstStyle/>
          <a:p>
            <a:r>
              <a:rPr lang="en-US" dirty="0"/>
              <a:t>8 possible directions of global motion</a:t>
            </a:r>
          </a:p>
        </p:txBody>
      </p:sp>
      <p:sp>
        <p:nvSpPr>
          <p:cNvPr id="14" name="TextBox 13">
            <a:extLst>
              <a:ext uri="{FF2B5EF4-FFF2-40B4-BE49-F238E27FC236}">
                <a16:creationId xmlns:a16="http://schemas.microsoft.com/office/drawing/2014/main" id="{A1FBB127-8C20-666E-AF72-4B99CA60B757}"/>
              </a:ext>
            </a:extLst>
          </p:cNvPr>
          <p:cNvSpPr txBox="1"/>
          <p:nvPr/>
        </p:nvSpPr>
        <p:spPr>
          <a:xfrm>
            <a:off x="5902230" y="2658735"/>
            <a:ext cx="5502442" cy="646331"/>
          </a:xfrm>
          <a:prstGeom prst="rect">
            <a:avLst/>
          </a:prstGeom>
          <a:noFill/>
        </p:spPr>
        <p:txBody>
          <a:bodyPr wrap="square">
            <a:spAutoFit/>
          </a:bodyPr>
          <a:lstStyle/>
          <a:p>
            <a:r>
              <a:rPr lang="en-US" dirty="0"/>
              <a:t>4 Coherence levels: 0.3, 0.5, 0.7 and 0.9</a:t>
            </a:r>
          </a:p>
          <a:p>
            <a:r>
              <a:rPr lang="en-US" dirty="0"/>
              <a:t>(fraction of Gabor patches consistent with global motion)</a:t>
            </a:r>
          </a:p>
        </p:txBody>
      </p:sp>
      <p:sp>
        <p:nvSpPr>
          <p:cNvPr id="15" name="TextBox 14">
            <a:extLst>
              <a:ext uri="{FF2B5EF4-FFF2-40B4-BE49-F238E27FC236}">
                <a16:creationId xmlns:a16="http://schemas.microsoft.com/office/drawing/2014/main" id="{512F0B20-CEC3-A928-3494-6656D6D2F294}"/>
              </a:ext>
            </a:extLst>
          </p:cNvPr>
          <p:cNvSpPr txBox="1"/>
          <p:nvPr/>
        </p:nvSpPr>
        <p:spPr>
          <a:xfrm>
            <a:off x="5902230" y="3679749"/>
            <a:ext cx="6392778" cy="369332"/>
          </a:xfrm>
          <a:prstGeom prst="rect">
            <a:avLst/>
          </a:prstGeom>
          <a:noFill/>
        </p:spPr>
        <p:txBody>
          <a:bodyPr wrap="square">
            <a:spAutoFit/>
          </a:bodyPr>
          <a:lstStyle/>
          <a:p>
            <a:r>
              <a:rPr lang="en-US" dirty="0"/>
              <a:t>500 </a:t>
            </a:r>
            <a:r>
              <a:rPr lang="en-US" dirty="0" err="1"/>
              <a:t>ms</a:t>
            </a:r>
            <a:r>
              <a:rPr lang="en-US" dirty="0"/>
              <a:t> motion </a:t>
            </a:r>
          </a:p>
        </p:txBody>
      </p:sp>
      <p:sp>
        <p:nvSpPr>
          <p:cNvPr id="16" name="TextBox 15">
            <a:extLst>
              <a:ext uri="{FF2B5EF4-FFF2-40B4-BE49-F238E27FC236}">
                <a16:creationId xmlns:a16="http://schemas.microsoft.com/office/drawing/2014/main" id="{554CD53A-0885-82ED-8B71-A666A2EA2B24}"/>
              </a:ext>
            </a:extLst>
          </p:cNvPr>
          <p:cNvSpPr txBox="1"/>
          <p:nvPr/>
        </p:nvSpPr>
        <p:spPr>
          <a:xfrm>
            <a:off x="5902230" y="4575155"/>
            <a:ext cx="4740442" cy="369332"/>
          </a:xfrm>
          <a:prstGeom prst="rect">
            <a:avLst/>
          </a:prstGeom>
          <a:noFill/>
        </p:spPr>
        <p:txBody>
          <a:bodyPr wrap="square">
            <a:spAutoFit/>
          </a:bodyPr>
          <a:lstStyle/>
          <a:p>
            <a:r>
              <a:rPr lang="en-US" dirty="0"/>
              <a:t>Global Motion Speed: 0.5 degree per second </a:t>
            </a:r>
          </a:p>
        </p:txBody>
      </p:sp>
      <p:sp>
        <p:nvSpPr>
          <p:cNvPr id="2" name="TextBox 1">
            <a:extLst>
              <a:ext uri="{FF2B5EF4-FFF2-40B4-BE49-F238E27FC236}">
                <a16:creationId xmlns:a16="http://schemas.microsoft.com/office/drawing/2014/main" id="{A099583B-5871-A900-2A32-8D016C766478}"/>
              </a:ext>
            </a:extLst>
          </p:cNvPr>
          <p:cNvSpPr txBox="1"/>
          <p:nvPr/>
        </p:nvSpPr>
        <p:spPr>
          <a:xfrm>
            <a:off x="5902230" y="1232936"/>
            <a:ext cx="6096000" cy="369332"/>
          </a:xfrm>
          <a:prstGeom prst="rect">
            <a:avLst/>
          </a:prstGeom>
          <a:noFill/>
        </p:spPr>
        <p:txBody>
          <a:bodyPr wrap="square">
            <a:spAutoFit/>
          </a:bodyPr>
          <a:lstStyle/>
          <a:p>
            <a:r>
              <a:rPr lang="en-US" dirty="0"/>
              <a:t>16’ stimuli, 4’ blank, 18’ with choice window diameter</a:t>
            </a:r>
          </a:p>
        </p:txBody>
      </p:sp>
      <p:sp>
        <p:nvSpPr>
          <p:cNvPr id="3" name="TextBox 2">
            <a:extLst>
              <a:ext uri="{FF2B5EF4-FFF2-40B4-BE49-F238E27FC236}">
                <a16:creationId xmlns:a16="http://schemas.microsoft.com/office/drawing/2014/main" id="{91D2C7EC-9588-B484-ED00-0EDBEDF0854E}"/>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29025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ubble&#10;&#10;Description automatically generated">
            <a:extLst>
              <a:ext uri="{FF2B5EF4-FFF2-40B4-BE49-F238E27FC236}">
                <a16:creationId xmlns:a16="http://schemas.microsoft.com/office/drawing/2014/main" id="{1C0A46BC-C5EB-2A4F-FB0A-FA1C596D076A}"/>
              </a:ext>
            </a:extLst>
          </p:cNvPr>
          <p:cNvPicPr>
            <a:picLocks noChangeAspect="1"/>
          </p:cNvPicPr>
          <p:nvPr/>
        </p:nvPicPr>
        <p:blipFill rotWithShape="1">
          <a:blip r:embed="rId2">
            <a:extLst>
              <a:ext uri="{28A0092B-C50C-407E-A947-70E740481C1C}">
                <a14:useLocalDpi xmlns:a14="http://schemas.microsoft.com/office/drawing/2010/main" val="0"/>
              </a:ext>
            </a:extLst>
          </a:blip>
          <a:srcRect l="40234" t="25465" r="36641" b="29017"/>
          <a:stretch/>
        </p:blipFill>
        <p:spPr>
          <a:xfrm>
            <a:off x="3838294" y="3828571"/>
            <a:ext cx="1708623" cy="1704331"/>
          </a:xfrm>
          <a:prstGeom prst="rect">
            <a:avLst/>
          </a:prstGeom>
        </p:spPr>
      </p:pic>
      <p:pic>
        <p:nvPicPr>
          <p:cNvPr id="4" name="Picture 3" descr="Shape, rectangle&#10;&#10;Description automatically generated">
            <a:extLst>
              <a:ext uri="{FF2B5EF4-FFF2-40B4-BE49-F238E27FC236}">
                <a16:creationId xmlns:a16="http://schemas.microsoft.com/office/drawing/2014/main" id="{45A29568-239F-C7B1-BBFA-071B57A4D05C}"/>
              </a:ext>
            </a:extLst>
          </p:cNvPr>
          <p:cNvPicPr>
            <a:picLocks noChangeAspect="1"/>
          </p:cNvPicPr>
          <p:nvPr/>
        </p:nvPicPr>
        <p:blipFill rotWithShape="1">
          <a:blip r:embed="rId3">
            <a:extLst>
              <a:ext uri="{28A0092B-C50C-407E-A947-70E740481C1C}">
                <a14:useLocalDpi xmlns:a14="http://schemas.microsoft.com/office/drawing/2010/main" val="0"/>
              </a:ext>
            </a:extLst>
          </a:blip>
          <a:srcRect l="46609" t="38020" r="42438" b="42101"/>
          <a:stretch/>
        </p:blipFill>
        <p:spPr>
          <a:xfrm>
            <a:off x="268914" y="2362315"/>
            <a:ext cx="1860757" cy="1711577"/>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6DA1453B-EB45-B35E-12CF-D0E6EF0BC0A2}"/>
              </a:ext>
            </a:extLst>
          </p:cNvPr>
          <p:cNvPicPr>
            <a:picLocks noChangeAspect="1"/>
          </p:cNvPicPr>
          <p:nvPr/>
        </p:nvPicPr>
        <p:blipFill rotWithShape="1">
          <a:blip r:embed="rId4">
            <a:extLst>
              <a:ext uri="{28A0092B-C50C-407E-A947-70E740481C1C}">
                <a14:useLocalDpi xmlns:a14="http://schemas.microsoft.com/office/drawing/2010/main" val="0"/>
              </a:ext>
            </a:extLst>
          </a:blip>
          <a:srcRect l="39922" t="24717" r="36563" b="28800"/>
          <a:stretch/>
        </p:blipFill>
        <p:spPr>
          <a:xfrm>
            <a:off x="2129671" y="3257916"/>
            <a:ext cx="1708623" cy="1711578"/>
          </a:xfrm>
          <a:prstGeom prst="rect">
            <a:avLst/>
          </a:prstGeom>
        </p:spPr>
      </p:pic>
      <p:sp>
        <p:nvSpPr>
          <p:cNvPr id="14" name="TextBox 13">
            <a:extLst>
              <a:ext uri="{FF2B5EF4-FFF2-40B4-BE49-F238E27FC236}">
                <a16:creationId xmlns:a16="http://schemas.microsoft.com/office/drawing/2014/main" id="{F768E736-0531-FDC7-C9BC-8BF565965865}"/>
              </a:ext>
            </a:extLst>
          </p:cNvPr>
          <p:cNvSpPr txBox="1"/>
          <p:nvPr/>
        </p:nvSpPr>
        <p:spPr>
          <a:xfrm>
            <a:off x="2594418" y="2848771"/>
            <a:ext cx="965943" cy="369332"/>
          </a:xfrm>
          <a:prstGeom prst="rect">
            <a:avLst/>
          </a:prstGeom>
          <a:noFill/>
        </p:spPr>
        <p:txBody>
          <a:bodyPr wrap="square">
            <a:spAutoFit/>
          </a:bodyPr>
          <a:lstStyle/>
          <a:p>
            <a:r>
              <a:rPr lang="en-US" dirty="0">
                <a:solidFill>
                  <a:srgbClr val="222222"/>
                </a:solidFill>
              </a:rPr>
              <a:t>500 </a:t>
            </a:r>
            <a:r>
              <a:rPr lang="en-US" dirty="0" err="1">
                <a:solidFill>
                  <a:srgbClr val="222222"/>
                </a:solidFill>
              </a:rPr>
              <a:t>ms</a:t>
            </a:r>
            <a:endParaRPr lang="en-US" dirty="0">
              <a:solidFill>
                <a:srgbClr val="222222"/>
              </a:solidFill>
            </a:endParaRPr>
          </a:p>
        </p:txBody>
      </p:sp>
      <p:sp>
        <p:nvSpPr>
          <p:cNvPr id="15" name="TextBox 14">
            <a:extLst>
              <a:ext uri="{FF2B5EF4-FFF2-40B4-BE49-F238E27FC236}">
                <a16:creationId xmlns:a16="http://schemas.microsoft.com/office/drawing/2014/main" id="{AF2771C4-0352-2646-4A66-F51CA33E34AA}"/>
              </a:ext>
            </a:extLst>
          </p:cNvPr>
          <p:cNvSpPr txBox="1"/>
          <p:nvPr/>
        </p:nvSpPr>
        <p:spPr>
          <a:xfrm>
            <a:off x="318529" y="1936213"/>
            <a:ext cx="2222587" cy="369332"/>
          </a:xfrm>
          <a:prstGeom prst="rect">
            <a:avLst/>
          </a:prstGeom>
          <a:noFill/>
        </p:spPr>
        <p:txBody>
          <a:bodyPr wrap="square">
            <a:spAutoFit/>
          </a:bodyPr>
          <a:lstStyle/>
          <a:p>
            <a:r>
              <a:rPr lang="en-US" dirty="0">
                <a:solidFill>
                  <a:srgbClr val="222222"/>
                </a:solidFill>
              </a:rPr>
              <a:t>250 -750 uniform</a:t>
            </a:r>
          </a:p>
        </p:txBody>
      </p:sp>
      <p:pic>
        <p:nvPicPr>
          <p:cNvPr id="16" name="Picture 15" descr="Shape, rectangle&#10;&#10;Description automatically generated">
            <a:extLst>
              <a:ext uri="{FF2B5EF4-FFF2-40B4-BE49-F238E27FC236}">
                <a16:creationId xmlns:a16="http://schemas.microsoft.com/office/drawing/2014/main" id="{773DE5D8-A582-78D0-1AFF-1F9ED4C21DA3}"/>
              </a:ext>
            </a:extLst>
          </p:cNvPr>
          <p:cNvPicPr>
            <a:picLocks noChangeAspect="1"/>
          </p:cNvPicPr>
          <p:nvPr/>
        </p:nvPicPr>
        <p:blipFill rotWithShape="1">
          <a:blip r:embed="rId3">
            <a:extLst>
              <a:ext uri="{28A0092B-C50C-407E-A947-70E740481C1C}">
                <a14:useLocalDpi xmlns:a14="http://schemas.microsoft.com/office/drawing/2010/main" val="0"/>
              </a:ext>
            </a:extLst>
          </a:blip>
          <a:srcRect l="46609" t="38020" r="42438" b="42101"/>
          <a:stretch/>
        </p:blipFill>
        <p:spPr>
          <a:xfrm>
            <a:off x="6815766" y="3821325"/>
            <a:ext cx="1860757" cy="1711577"/>
          </a:xfrm>
          <a:prstGeom prst="rect">
            <a:avLst/>
          </a:prstGeom>
        </p:spPr>
      </p:pic>
      <p:pic>
        <p:nvPicPr>
          <p:cNvPr id="17" name="Picture 16" descr="Graphical user interface&#10;&#10;Description automatically generated">
            <a:extLst>
              <a:ext uri="{FF2B5EF4-FFF2-40B4-BE49-F238E27FC236}">
                <a16:creationId xmlns:a16="http://schemas.microsoft.com/office/drawing/2014/main" id="{9A71FF1B-5312-614B-1C41-8D93633B8E06}"/>
              </a:ext>
            </a:extLst>
          </p:cNvPr>
          <p:cNvPicPr>
            <a:picLocks noChangeAspect="1"/>
          </p:cNvPicPr>
          <p:nvPr/>
        </p:nvPicPr>
        <p:blipFill rotWithShape="1">
          <a:blip r:embed="rId5">
            <a:extLst>
              <a:ext uri="{28A0092B-C50C-407E-A947-70E740481C1C}">
                <a14:useLocalDpi xmlns:a14="http://schemas.microsoft.com/office/drawing/2010/main" val="0"/>
              </a:ext>
            </a:extLst>
          </a:blip>
          <a:srcRect l="37541" t="30611" r="33699" b="32772"/>
          <a:stretch/>
        </p:blipFill>
        <p:spPr>
          <a:xfrm>
            <a:off x="9202042" y="3741463"/>
            <a:ext cx="2855448" cy="1842271"/>
          </a:xfrm>
          <a:prstGeom prst="rect">
            <a:avLst/>
          </a:prstGeom>
        </p:spPr>
      </p:pic>
      <p:sp>
        <p:nvSpPr>
          <p:cNvPr id="18" name="TextBox 17">
            <a:extLst>
              <a:ext uri="{FF2B5EF4-FFF2-40B4-BE49-F238E27FC236}">
                <a16:creationId xmlns:a16="http://schemas.microsoft.com/office/drawing/2014/main" id="{3BB327C3-4276-6F5B-C56A-779B456514FA}"/>
              </a:ext>
            </a:extLst>
          </p:cNvPr>
          <p:cNvSpPr txBox="1"/>
          <p:nvPr/>
        </p:nvSpPr>
        <p:spPr>
          <a:xfrm>
            <a:off x="3908818" y="3390578"/>
            <a:ext cx="1735305" cy="369332"/>
          </a:xfrm>
          <a:prstGeom prst="rect">
            <a:avLst/>
          </a:prstGeom>
          <a:noFill/>
        </p:spPr>
        <p:txBody>
          <a:bodyPr wrap="square">
            <a:spAutoFit/>
          </a:bodyPr>
          <a:lstStyle/>
          <a:p>
            <a:r>
              <a:rPr lang="en-US" dirty="0">
                <a:solidFill>
                  <a:srgbClr val="222222"/>
                </a:solidFill>
              </a:rPr>
              <a:t>until response</a:t>
            </a:r>
          </a:p>
        </p:txBody>
      </p:sp>
      <p:sp>
        <p:nvSpPr>
          <p:cNvPr id="19" name="TextBox 18">
            <a:extLst>
              <a:ext uri="{FF2B5EF4-FFF2-40B4-BE49-F238E27FC236}">
                <a16:creationId xmlns:a16="http://schemas.microsoft.com/office/drawing/2014/main" id="{E51E5FCE-5E41-B2BB-5FEE-3C2D685ABD63}"/>
              </a:ext>
            </a:extLst>
          </p:cNvPr>
          <p:cNvSpPr txBox="1"/>
          <p:nvPr/>
        </p:nvSpPr>
        <p:spPr>
          <a:xfrm>
            <a:off x="3370937" y="6182806"/>
            <a:ext cx="1085560" cy="369332"/>
          </a:xfrm>
          <a:prstGeom prst="rect">
            <a:avLst/>
          </a:prstGeom>
          <a:noFill/>
        </p:spPr>
        <p:txBody>
          <a:bodyPr wrap="square">
            <a:spAutoFit/>
          </a:bodyPr>
          <a:lstStyle/>
          <a:p>
            <a:r>
              <a:rPr lang="en-US" dirty="0">
                <a:solidFill>
                  <a:srgbClr val="222222"/>
                </a:solidFill>
              </a:rPr>
              <a:t>Interval 1</a:t>
            </a:r>
          </a:p>
        </p:txBody>
      </p:sp>
      <p:sp>
        <p:nvSpPr>
          <p:cNvPr id="20" name="TextBox 19">
            <a:extLst>
              <a:ext uri="{FF2B5EF4-FFF2-40B4-BE49-F238E27FC236}">
                <a16:creationId xmlns:a16="http://schemas.microsoft.com/office/drawing/2014/main" id="{6E704B47-3932-D8B5-08E4-2EF93B19BE88}"/>
              </a:ext>
            </a:extLst>
          </p:cNvPr>
          <p:cNvSpPr txBox="1"/>
          <p:nvPr/>
        </p:nvSpPr>
        <p:spPr>
          <a:xfrm>
            <a:off x="7278532" y="3390578"/>
            <a:ext cx="965943" cy="369332"/>
          </a:xfrm>
          <a:prstGeom prst="rect">
            <a:avLst/>
          </a:prstGeom>
          <a:noFill/>
        </p:spPr>
        <p:txBody>
          <a:bodyPr wrap="square">
            <a:spAutoFit/>
          </a:bodyPr>
          <a:lstStyle/>
          <a:p>
            <a:r>
              <a:rPr lang="en-US" dirty="0">
                <a:solidFill>
                  <a:srgbClr val="222222"/>
                </a:solidFill>
              </a:rPr>
              <a:t>500 </a:t>
            </a:r>
            <a:r>
              <a:rPr lang="en-US" dirty="0" err="1">
                <a:solidFill>
                  <a:srgbClr val="222222"/>
                </a:solidFill>
              </a:rPr>
              <a:t>ms</a:t>
            </a:r>
            <a:endParaRPr lang="en-US" dirty="0">
              <a:solidFill>
                <a:srgbClr val="222222"/>
              </a:solidFill>
            </a:endParaRPr>
          </a:p>
        </p:txBody>
      </p:sp>
      <p:sp>
        <p:nvSpPr>
          <p:cNvPr id="25" name="TextBox 24">
            <a:extLst>
              <a:ext uri="{FF2B5EF4-FFF2-40B4-BE49-F238E27FC236}">
                <a16:creationId xmlns:a16="http://schemas.microsoft.com/office/drawing/2014/main" id="{0B576FD1-8CB6-B715-F557-D87B77D470C3}"/>
              </a:ext>
            </a:extLst>
          </p:cNvPr>
          <p:cNvSpPr txBox="1"/>
          <p:nvPr/>
        </p:nvSpPr>
        <p:spPr>
          <a:xfrm>
            <a:off x="5661184" y="4170295"/>
            <a:ext cx="1258126" cy="369332"/>
          </a:xfrm>
          <a:prstGeom prst="rect">
            <a:avLst/>
          </a:prstGeom>
          <a:noFill/>
        </p:spPr>
        <p:txBody>
          <a:bodyPr wrap="square">
            <a:spAutoFit/>
          </a:bodyPr>
          <a:lstStyle/>
          <a:p>
            <a:r>
              <a:rPr lang="en-US" dirty="0">
                <a:solidFill>
                  <a:srgbClr val="FF0000"/>
                </a:solidFill>
              </a:rPr>
              <a:t>Interval 2</a:t>
            </a:r>
          </a:p>
        </p:txBody>
      </p:sp>
      <p:sp>
        <p:nvSpPr>
          <p:cNvPr id="26" name="TextBox 25">
            <a:extLst>
              <a:ext uri="{FF2B5EF4-FFF2-40B4-BE49-F238E27FC236}">
                <a16:creationId xmlns:a16="http://schemas.microsoft.com/office/drawing/2014/main" id="{6F7B706D-A937-2D1A-40BF-E4C3457ECA57}"/>
              </a:ext>
            </a:extLst>
          </p:cNvPr>
          <p:cNvSpPr txBox="1"/>
          <p:nvPr/>
        </p:nvSpPr>
        <p:spPr>
          <a:xfrm>
            <a:off x="9762113" y="3332120"/>
            <a:ext cx="1735305" cy="369332"/>
          </a:xfrm>
          <a:prstGeom prst="rect">
            <a:avLst/>
          </a:prstGeom>
          <a:noFill/>
        </p:spPr>
        <p:txBody>
          <a:bodyPr wrap="square">
            <a:spAutoFit/>
          </a:bodyPr>
          <a:lstStyle/>
          <a:p>
            <a:r>
              <a:rPr lang="en-US" dirty="0">
                <a:solidFill>
                  <a:srgbClr val="222222"/>
                </a:solidFill>
              </a:rPr>
              <a:t>until response</a:t>
            </a:r>
          </a:p>
        </p:txBody>
      </p:sp>
      <p:sp>
        <p:nvSpPr>
          <p:cNvPr id="30" name="Spojnice: zakřivená 29">
            <a:extLst>
              <a:ext uri="{FF2B5EF4-FFF2-40B4-BE49-F238E27FC236}">
                <a16:creationId xmlns:a16="http://schemas.microsoft.com/office/drawing/2014/main" id="{5B23FFEF-37BF-4903-93C2-9E712AAB4B0E}"/>
              </a:ext>
            </a:extLst>
          </p:cNvPr>
          <p:cNvSpPr/>
          <p:nvPr/>
        </p:nvSpPr>
        <p:spPr>
          <a:xfrm rot="10800000">
            <a:off x="1182600" y="4203492"/>
            <a:ext cx="4572000" cy="548640"/>
          </a:xfrm>
          <a:prstGeom prst="curvedConnector4">
            <a:avLst>
              <a:gd name="adj1" fmla="val -12530"/>
              <a:gd name="adj2" fmla="val -265520"/>
            </a:avLst>
          </a:prstGeom>
          <a:solidFill>
            <a:srgbClr val="000000">
              <a:alpha val="5000"/>
            </a:srgbClr>
          </a:solidFill>
          <a:ln w="18000">
            <a:solidFill>
              <a:srgbClr val="0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27" name="Přímá spojnice 26">
            <a:extLst>
              <a:ext uri="{FF2B5EF4-FFF2-40B4-BE49-F238E27FC236}">
                <a16:creationId xmlns:a16="http://schemas.microsoft.com/office/drawing/2014/main" id="{28F96339-31C8-40E5-ADE0-FE7538A28090}"/>
              </a:ext>
            </a:extLst>
          </p:cNvPr>
          <p:cNvSpPr/>
          <p:nvPr/>
        </p:nvSpPr>
        <p:spPr>
          <a:xfrm>
            <a:off x="5682960" y="4589052"/>
            <a:ext cx="914400" cy="0"/>
          </a:xfrm>
          <a:prstGeom prst="line">
            <a:avLst/>
          </a:prstGeom>
          <a:solidFill>
            <a:srgbClr val="E71224">
              <a:alpha val="5000"/>
            </a:srgbClr>
          </a:solidFill>
          <a:ln w="18000">
            <a:solidFill>
              <a:srgbClr val="E71224"/>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E71224"/>
              </a:solidFill>
            </a:endParaRPr>
          </a:p>
        </p:txBody>
      </p:sp>
      <p:sp>
        <p:nvSpPr>
          <p:cNvPr id="6" name="TextBox 5">
            <a:extLst>
              <a:ext uri="{FF2B5EF4-FFF2-40B4-BE49-F238E27FC236}">
                <a16:creationId xmlns:a16="http://schemas.microsoft.com/office/drawing/2014/main" id="{5B1F7AC6-1D03-60A6-A4A8-60C859E7ED29}"/>
              </a:ext>
            </a:extLst>
          </p:cNvPr>
          <p:cNvSpPr txBox="1"/>
          <p:nvPr/>
        </p:nvSpPr>
        <p:spPr>
          <a:xfrm>
            <a:off x="375687" y="621198"/>
            <a:ext cx="2704586" cy="369332"/>
          </a:xfrm>
          <a:prstGeom prst="rect">
            <a:avLst/>
          </a:prstGeom>
          <a:noFill/>
        </p:spPr>
        <p:txBody>
          <a:bodyPr wrap="square">
            <a:spAutoFit/>
          </a:bodyPr>
          <a:lstStyle/>
          <a:p>
            <a:pPr algn="ctr"/>
            <a:r>
              <a:rPr lang="en-US" sz="1800" dirty="0">
                <a:latin typeface="+mj-lt"/>
              </a:rPr>
              <a:t>Psychophysics Experiment</a:t>
            </a:r>
          </a:p>
        </p:txBody>
      </p:sp>
      <p:sp>
        <p:nvSpPr>
          <p:cNvPr id="8" name="TextBox 7">
            <a:extLst>
              <a:ext uri="{FF2B5EF4-FFF2-40B4-BE49-F238E27FC236}">
                <a16:creationId xmlns:a16="http://schemas.microsoft.com/office/drawing/2014/main" id="{7CF44BCC-C131-2BC7-DDB2-6391F7A1B5F9}"/>
              </a:ext>
            </a:extLst>
          </p:cNvPr>
          <p:cNvSpPr txBox="1"/>
          <p:nvPr/>
        </p:nvSpPr>
        <p:spPr>
          <a:xfrm>
            <a:off x="268914" y="1325098"/>
            <a:ext cx="6097604" cy="369332"/>
          </a:xfrm>
          <a:prstGeom prst="rect">
            <a:avLst/>
          </a:prstGeom>
          <a:noFill/>
        </p:spPr>
        <p:txBody>
          <a:bodyPr wrap="square">
            <a:spAutoFit/>
          </a:bodyPr>
          <a:lstStyle/>
          <a:p>
            <a:r>
              <a:rPr lang="en-US" u="sng" dirty="0">
                <a:solidFill>
                  <a:srgbClr val="222222"/>
                </a:solidFill>
              </a:rPr>
              <a:t>Two Interval Confidence Forced Choice Experiment</a:t>
            </a:r>
            <a:endParaRPr lang="en-US" u="sng" dirty="0"/>
          </a:p>
        </p:txBody>
      </p:sp>
      <p:sp>
        <p:nvSpPr>
          <p:cNvPr id="7" name="TextBox 6">
            <a:extLst>
              <a:ext uri="{FF2B5EF4-FFF2-40B4-BE49-F238E27FC236}">
                <a16:creationId xmlns:a16="http://schemas.microsoft.com/office/drawing/2014/main" id="{C0493E65-E039-BD40-7DC3-5E7B97D157A6}"/>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Tree>
    <p:extLst>
      <p:ext uri="{BB962C8B-B14F-4D97-AF65-F5344CB8AC3E}">
        <p14:creationId xmlns:p14="http://schemas.microsoft.com/office/powerpoint/2010/main" val="2297226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1F7AC6-1D03-60A6-A4A8-60C859E7ED29}"/>
              </a:ext>
            </a:extLst>
          </p:cNvPr>
          <p:cNvSpPr txBox="1"/>
          <p:nvPr/>
        </p:nvSpPr>
        <p:spPr>
          <a:xfrm>
            <a:off x="375686" y="621198"/>
            <a:ext cx="4918207" cy="369332"/>
          </a:xfrm>
          <a:prstGeom prst="rect">
            <a:avLst/>
          </a:prstGeom>
          <a:noFill/>
        </p:spPr>
        <p:txBody>
          <a:bodyPr wrap="square">
            <a:spAutoFit/>
          </a:bodyPr>
          <a:lstStyle/>
          <a:p>
            <a:pPr algn="ctr"/>
            <a:r>
              <a:rPr lang="en-US" sz="1800" dirty="0">
                <a:latin typeface="+mj-lt"/>
              </a:rPr>
              <a:t>Psychophysics Experiment: Perceptual Judgement</a:t>
            </a:r>
          </a:p>
        </p:txBody>
      </p:sp>
      <p:sp>
        <p:nvSpPr>
          <p:cNvPr id="7" name="TextBox 6">
            <a:extLst>
              <a:ext uri="{FF2B5EF4-FFF2-40B4-BE49-F238E27FC236}">
                <a16:creationId xmlns:a16="http://schemas.microsoft.com/office/drawing/2014/main" id="{4E6C6FD5-4D84-D688-162D-9B49B8510305}"/>
              </a:ext>
            </a:extLst>
          </p:cNvPr>
          <p:cNvSpPr txBox="1"/>
          <p:nvPr/>
        </p:nvSpPr>
        <p:spPr>
          <a:xfrm>
            <a:off x="177485" y="5781316"/>
            <a:ext cx="6257661" cy="923330"/>
          </a:xfrm>
          <a:prstGeom prst="rect">
            <a:avLst/>
          </a:prstGeom>
          <a:noFill/>
        </p:spPr>
        <p:txBody>
          <a:bodyPr wrap="square">
            <a:spAutoFit/>
          </a:bodyPr>
          <a:lstStyle/>
          <a:p>
            <a:r>
              <a:rPr lang="en-US" dirty="0"/>
              <a:t>0.50 of errors are small (+- 45 degrees), </a:t>
            </a:r>
          </a:p>
          <a:p>
            <a:r>
              <a:rPr lang="en-US" dirty="0"/>
              <a:t>0.21 of errors are the opposite direction</a:t>
            </a:r>
          </a:p>
          <a:p>
            <a:r>
              <a:rPr lang="en-US" dirty="0"/>
              <a:t>0.29 percent of the errors are the other four possibilities.</a:t>
            </a:r>
          </a:p>
        </p:txBody>
      </p:sp>
      <p:sp>
        <p:nvSpPr>
          <p:cNvPr id="9" name="TextBox 8">
            <a:extLst>
              <a:ext uri="{FF2B5EF4-FFF2-40B4-BE49-F238E27FC236}">
                <a16:creationId xmlns:a16="http://schemas.microsoft.com/office/drawing/2014/main" id="{945ADD02-E6FB-0EEB-CED8-0AE8EAFE8F5C}"/>
              </a:ext>
            </a:extLst>
          </p:cNvPr>
          <p:cNvSpPr txBox="1"/>
          <p:nvPr/>
        </p:nvSpPr>
        <p:spPr>
          <a:xfrm>
            <a:off x="177485" y="5522054"/>
            <a:ext cx="2602281" cy="369332"/>
          </a:xfrm>
          <a:prstGeom prst="rect">
            <a:avLst/>
          </a:prstGeom>
          <a:noFill/>
        </p:spPr>
        <p:txBody>
          <a:bodyPr wrap="square">
            <a:spAutoFit/>
          </a:bodyPr>
          <a:lstStyle/>
          <a:p>
            <a:r>
              <a:rPr lang="en-US" b="1" dirty="0"/>
              <a:t>0.62 percent correct</a:t>
            </a:r>
          </a:p>
        </p:txBody>
      </p:sp>
      <p:sp>
        <p:nvSpPr>
          <p:cNvPr id="12" name="TextBox 11">
            <a:extLst>
              <a:ext uri="{FF2B5EF4-FFF2-40B4-BE49-F238E27FC236}">
                <a16:creationId xmlns:a16="http://schemas.microsoft.com/office/drawing/2014/main" id="{4A9BF18E-A715-E310-9CC3-707C67C9BE06}"/>
              </a:ext>
            </a:extLst>
          </p:cNvPr>
          <p:cNvSpPr txBox="1"/>
          <p:nvPr/>
        </p:nvSpPr>
        <p:spPr>
          <a:xfrm>
            <a:off x="177485" y="1076684"/>
            <a:ext cx="4548519" cy="646331"/>
          </a:xfrm>
          <a:prstGeom prst="rect">
            <a:avLst/>
          </a:prstGeom>
          <a:noFill/>
        </p:spPr>
        <p:txBody>
          <a:bodyPr wrap="square">
            <a:spAutoFit/>
          </a:bodyPr>
          <a:lstStyle/>
          <a:p>
            <a:r>
              <a:rPr lang="en-US" dirty="0"/>
              <a:t>10 Participants, 6400 trials</a:t>
            </a:r>
          </a:p>
          <a:p>
            <a:r>
              <a:rPr lang="en-US" dirty="0"/>
              <a:t>No systematic bias for direction of motion</a:t>
            </a:r>
          </a:p>
        </p:txBody>
      </p:sp>
      <p:pic>
        <p:nvPicPr>
          <p:cNvPr id="4" name="Picture 3">
            <a:extLst>
              <a:ext uri="{FF2B5EF4-FFF2-40B4-BE49-F238E27FC236}">
                <a16:creationId xmlns:a16="http://schemas.microsoft.com/office/drawing/2014/main" id="{1935036F-59CB-0988-47CB-BB43BD62BA4E}"/>
              </a:ext>
            </a:extLst>
          </p:cNvPr>
          <p:cNvPicPr>
            <a:picLocks noChangeAspect="1"/>
          </p:cNvPicPr>
          <p:nvPr/>
        </p:nvPicPr>
        <p:blipFill>
          <a:blip r:embed="rId3"/>
          <a:stretch>
            <a:fillRect/>
          </a:stretch>
        </p:blipFill>
        <p:spPr>
          <a:xfrm>
            <a:off x="255032" y="1703261"/>
            <a:ext cx="4784549" cy="3818793"/>
          </a:xfrm>
          <a:prstGeom prst="rect">
            <a:avLst/>
          </a:prstGeom>
        </p:spPr>
      </p:pic>
      <p:sp>
        <p:nvSpPr>
          <p:cNvPr id="3" name="TextBox 2">
            <a:extLst>
              <a:ext uri="{FF2B5EF4-FFF2-40B4-BE49-F238E27FC236}">
                <a16:creationId xmlns:a16="http://schemas.microsoft.com/office/drawing/2014/main" id="{743F9939-4E9E-F00D-D3F5-C3FA328F73C7}"/>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grpSp>
        <p:nvGrpSpPr>
          <p:cNvPr id="15" name="Group 14">
            <a:extLst>
              <a:ext uri="{FF2B5EF4-FFF2-40B4-BE49-F238E27FC236}">
                <a16:creationId xmlns:a16="http://schemas.microsoft.com/office/drawing/2014/main" id="{0553791B-B594-A455-AF6E-5AA2690D155C}"/>
              </a:ext>
            </a:extLst>
          </p:cNvPr>
          <p:cNvGrpSpPr/>
          <p:nvPr/>
        </p:nvGrpSpPr>
        <p:grpSpPr>
          <a:xfrm>
            <a:off x="5293894" y="573365"/>
            <a:ext cx="7262261" cy="6078584"/>
            <a:chOff x="5293894" y="573365"/>
            <a:chExt cx="7262261" cy="6078584"/>
          </a:xfrm>
        </p:grpSpPr>
        <p:pic>
          <p:nvPicPr>
            <p:cNvPr id="10" name="Picture 9">
              <a:extLst>
                <a:ext uri="{FF2B5EF4-FFF2-40B4-BE49-F238E27FC236}">
                  <a16:creationId xmlns:a16="http://schemas.microsoft.com/office/drawing/2014/main" id="{436D30A8-BF9B-9974-89B9-177351D3EA82}"/>
                </a:ext>
              </a:extLst>
            </p:cNvPr>
            <p:cNvPicPr>
              <a:picLocks noChangeAspect="1"/>
            </p:cNvPicPr>
            <p:nvPr/>
          </p:nvPicPr>
          <p:blipFill>
            <a:blip r:embed="rId4"/>
            <a:stretch>
              <a:fillRect/>
            </a:stretch>
          </p:blipFill>
          <p:spPr>
            <a:xfrm>
              <a:off x="5293894" y="573365"/>
              <a:ext cx="7262261" cy="6078584"/>
            </a:xfrm>
            <a:prstGeom prst="rect">
              <a:avLst/>
            </a:prstGeom>
          </p:spPr>
        </p:pic>
        <p:sp>
          <p:nvSpPr>
            <p:cNvPr id="5" name="Rectangle 4">
              <a:extLst>
                <a:ext uri="{FF2B5EF4-FFF2-40B4-BE49-F238E27FC236}">
                  <a16:creationId xmlns:a16="http://schemas.microsoft.com/office/drawing/2014/main" id="{CB2CEF99-A9E8-F6AF-AA5B-907A08C2E333}"/>
                </a:ext>
              </a:extLst>
            </p:cNvPr>
            <p:cNvSpPr/>
            <p:nvPr/>
          </p:nvSpPr>
          <p:spPr>
            <a:xfrm>
              <a:off x="5630779" y="731520"/>
              <a:ext cx="3128210" cy="290682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FB3BD6D-402B-6A5F-D96F-CFA6D81D6978}"/>
                </a:ext>
              </a:extLst>
            </p:cNvPr>
            <p:cNvSpPr/>
            <p:nvPr/>
          </p:nvSpPr>
          <p:spPr>
            <a:xfrm>
              <a:off x="8830484" y="731519"/>
              <a:ext cx="3128210" cy="290682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A70E38-E62C-DA15-FBD2-89DB4765D2B8}"/>
                </a:ext>
              </a:extLst>
            </p:cNvPr>
            <p:cNvSpPr/>
            <p:nvPr/>
          </p:nvSpPr>
          <p:spPr>
            <a:xfrm>
              <a:off x="5630779" y="3662858"/>
              <a:ext cx="3128210" cy="290682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FB9B1E-A2F7-380F-FAE3-13BEF5166C05}"/>
                </a:ext>
              </a:extLst>
            </p:cNvPr>
            <p:cNvSpPr/>
            <p:nvPr/>
          </p:nvSpPr>
          <p:spPr>
            <a:xfrm>
              <a:off x="8830484" y="3662857"/>
              <a:ext cx="3128210" cy="2906829"/>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314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A3F16FD-2B6A-13E1-5E3B-F3F739D50450}"/>
              </a:ext>
            </a:extLst>
          </p:cNvPr>
          <p:cNvSpPr txBox="1"/>
          <p:nvPr/>
        </p:nvSpPr>
        <p:spPr>
          <a:xfrm>
            <a:off x="762000" y="5430062"/>
            <a:ext cx="9883541" cy="116211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t>Performance is increased with motion coherence</a:t>
            </a:r>
          </a:p>
          <a:p>
            <a:pPr marL="285750" indent="-285750">
              <a:lnSpc>
                <a:spcPct val="150000"/>
              </a:lnSpc>
              <a:buFont typeface="Arial" panose="020B0604020202020204" pitchFamily="34" charset="0"/>
              <a:buChar char="•"/>
            </a:pPr>
            <a:r>
              <a:rPr lang="en-US" sz="1600" dirty="0"/>
              <a:t>Errors are distributed consistently with proximity to the true direction of motion</a:t>
            </a:r>
          </a:p>
          <a:p>
            <a:pPr marL="285750" indent="-285750">
              <a:lnSpc>
                <a:spcPct val="150000"/>
              </a:lnSpc>
              <a:buFont typeface="Arial" panose="020B0604020202020204" pitchFamily="34" charset="0"/>
              <a:buChar char="•"/>
            </a:pPr>
            <a:r>
              <a:rPr lang="en-US" sz="1600" dirty="0">
                <a:solidFill>
                  <a:schemeClr val="accent1"/>
                </a:solidFill>
              </a:rPr>
              <a:t>Opposite direction is selected almost as much as the closest alternatives of the true direction of the motion</a:t>
            </a:r>
          </a:p>
        </p:txBody>
      </p:sp>
      <p:pic>
        <p:nvPicPr>
          <p:cNvPr id="7" name="Picture 6">
            <a:extLst>
              <a:ext uri="{FF2B5EF4-FFF2-40B4-BE49-F238E27FC236}">
                <a16:creationId xmlns:a16="http://schemas.microsoft.com/office/drawing/2014/main" id="{6AAE741F-4D12-7627-818E-EAD417CEAA38}"/>
              </a:ext>
            </a:extLst>
          </p:cNvPr>
          <p:cNvPicPr>
            <a:picLocks noChangeAspect="1"/>
          </p:cNvPicPr>
          <p:nvPr/>
        </p:nvPicPr>
        <p:blipFill>
          <a:blip r:embed="rId2"/>
          <a:stretch>
            <a:fillRect/>
          </a:stretch>
        </p:blipFill>
        <p:spPr>
          <a:xfrm>
            <a:off x="895951" y="1210046"/>
            <a:ext cx="5334000" cy="4000500"/>
          </a:xfrm>
          <a:prstGeom prst="rect">
            <a:avLst/>
          </a:prstGeom>
        </p:spPr>
      </p:pic>
      <p:pic>
        <p:nvPicPr>
          <p:cNvPr id="10" name="Picture 9">
            <a:extLst>
              <a:ext uri="{FF2B5EF4-FFF2-40B4-BE49-F238E27FC236}">
                <a16:creationId xmlns:a16="http://schemas.microsoft.com/office/drawing/2014/main" id="{9AC5665C-47CB-8D75-43CD-A53C629B8D9F}"/>
              </a:ext>
            </a:extLst>
          </p:cNvPr>
          <p:cNvPicPr>
            <a:picLocks noChangeAspect="1"/>
          </p:cNvPicPr>
          <p:nvPr/>
        </p:nvPicPr>
        <p:blipFill>
          <a:blip r:embed="rId3"/>
          <a:stretch>
            <a:fillRect/>
          </a:stretch>
        </p:blipFill>
        <p:spPr>
          <a:xfrm>
            <a:off x="6694715" y="1239074"/>
            <a:ext cx="5334000" cy="4000500"/>
          </a:xfrm>
          <a:prstGeom prst="rect">
            <a:avLst/>
          </a:prstGeom>
        </p:spPr>
      </p:pic>
      <p:sp>
        <p:nvSpPr>
          <p:cNvPr id="3" name="TextBox 2">
            <a:extLst>
              <a:ext uri="{FF2B5EF4-FFF2-40B4-BE49-F238E27FC236}">
                <a16:creationId xmlns:a16="http://schemas.microsoft.com/office/drawing/2014/main" id="{37583AA6-D780-2F0A-5CE0-AA9FA007BB89}"/>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
        <p:nvSpPr>
          <p:cNvPr id="8" name="TextBox 7">
            <a:extLst>
              <a:ext uri="{FF2B5EF4-FFF2-40B4-BE49-F238E27FC236}">
                <a16:creationId xmlns:a16="http://schemas.microsoft.com/office/drawing/2014/main" id="{FBFAFEF9-FE9D-6F99-F468-0E258433D298}"/>
              </a:ext>
            </a:extLst>
          </p:cNvPr>
          <p:cNvSpPr txBox="1"/>
          <p:nvPr/>
        </p:nvSpPr>
        <p:spPr>
          <a:xfrm>
            <a:off x="375686" y="621198"/>
            <a:ext cx="4918207" cy="369332"/>
          </a:xfrm>
          <a:prstGeom prst="rect">
            <a:avLst/>
          </a:prstGeom>
          <a:noFill/>
        </p:spPr>
        <p:txBody>
          <a:bodyPr wrap="square">
            <a:spAutoFit/>
          </a:bodyPr>
          <a:lstStyle/>
          <a:p>
            <a:pPr algn="ctr"/>
            <a:r>
              <a:rPr lang="en-US" sz="1800" dirty="0">
                <a:latin typeface="+mj-lt"/>
              </a:rPr>
              <a:t>Psychophysics Experiment: Perceptual Judgement</a:t>
            </a:r>
          </a:p>
        </p:txBody>
      </p:sp>
    </p:spTree>
    <p:extLst>
      <p:ext uri="{BB962C8B-B14F-4D97-AF65-F5344CB8AC3E}">
        <p14:creationId xmlns:p14="http://schemas.microsoft.com/office/powerpoint/2010/main" val="777555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282664F-DC5B-33FD-7618-E10078384810}"/>
              </a:ext>
            </a:extLst>
          </p:cNvPr>
          <p:cNvPicPr>
            <a:picLocks noChangeAspect="1"/>
          </p:cNvPicPr>
          <p:nvPr/>
        </p:nvPicPr>
        <p:blipFill>
          <a:blip r:embed="rId3"/>
          <a:stretch>
            <a:fillRect/>
          </a:stretch>
        </p:blipFill>
        <p:spPr>
          <a:xfrm>
            <a:off x="568447" y="1308938"/>
            <a:ext cx="4986142" cy="4240124"/>
          </a:xfrm>
          <a:prstGeom prst="rect">
            <a:avLst/>
          </a:prstGeom>
        </p:spPr>
      </p:pic>
      <p:pic>
        <p:nvPicPr>
          <p:cNvPr id="13" name="Picture 12">
            <a:extLst>
              <a:ext uri="{FF2B5EF4-FFF2-40B4-BE49-F238E27FC236}">
                <a16:creationId xmlns:a16="http://schemas.microsoft.com/office/drawing/2014/main" id="{5118F76E-F972-7571-5883-A95EFDAC7F10}"/>
              </a:ext>
            </a:extLst>
          </p:cNvPr>
          <p:cNvPicPr>
            <a:picLocks noChangeAspect="1"/>
          </p:cNvPicPr>
          <p:nvPr/>
        </p:nvPicPr>
        <p:blipFill>
          <a:blip r:embed="rId4"/>
          <a:stretch>
            <a:fillRect/>
          </a:stretch>
        </p:blipFill>
        <p:spPr>
          <a:xfrm>
            <a:off x="5727526" y="805864"/>
            <a:ext cx="6924675" cy="5467350"/>
          </a:xfrm>
          <a:prstGeom prst="rect">
            <a:avLst/>
          </a:prstGeom>
        </p:spPr>
      </p:pic>
      <p:sp>
        <p:nvSpPr>
          <p:cNvPr id="3" name="TextBox 2">
            <a:extLst>
              <a:ext uri="{FF2B5EF4-FFF2-40B4-BE49-F238E27FC236}">
                <a16:creationId xmlns:a16="http://schemas.microsoft.com/office/drawing/2014/main" id="{D40CA3BB-6021-46A5-23C3-5B23DF340BF7}"/>
              </a:ext>
            </a:extLst>
          </p:cNvPr>
          <p:cNvSpPr txBox="1"/>
          <p:nvPr/>
        </p:nvSpPr>
        <p:spPr>
          <a:xfrm>
            <a:off x="1912948" y="56145"/>
            <a:ext cx="7962573" cy="523220"/>
          </a:xfrm>
          <a:prstGeom prst="rect">
            <a:avLst/>
          </a:prstGeom>
          <a:noFill/>
        </p:spPr>
        <p:txBody>
          <a:bodyPr wrap="square">
            <a:spAutoFit/>
          </a:bodyPr>
          <a:lstStyle/>
          <a:p>
            <a:r>
              <a:rPr lang="en-US" sz="2800" dirty="0">
                <a:latin typeface="+mj-lt"/>
              </a:rPr>
              <a:t>Confidence in Global Motion Direction Discrimination</a:t>
            </a:r>
          </a:p>
        </p:txBody>
      </p:sp>
      <p:sp>
        <p:nvSpPr>
          <p:cNvPr id="4" name="TextBox 3">
            <a:extLst>
              <a:ext uri="{FF2B5EF4-FFF2-40B4-BE49-F238E27FC236}">
                <a16:creationId xmlns:a16="http://schemas.microsoft.com/office/drawing/2014/main" id="{A638FAE0-7316-858F-DA95-447D76368458}"/>
              </a:ext>
            </a:extLst>
          </p:cNvPr>
          <p:cNvSpPr txBox="1"/>
          <p:nvPr/>
        </p:nvSpPr>
        <p:spPr>
          <a:xfrm>
            <a:off x="375686" y="621198"/>
            <a:ext cx="4918207" cy="369332"/>
          </a:xfrm>
          <a:prstGeom prst="rect">
            <a:avLst/>
          </a:prstGeom>
          <a:noFill/>
        </p:spPr>
        <p:txBody>
          <a:bodyPr wrap="square">
            <a:spAutoFit/>
          </a:bodyPr>
          <a:lstStyle/>
          <a:p>
            <a:pPr algn="ctr"/>
            <a:r>
              <a:rPr lang="en-US" sz="1800" dirty="0">
                <a:latin typeface="+mj-lt"/>
              </a:rPr>
              <a:t>Psychophysics Experiment: Confidence</a:t>
            </a:r>
          </a:p>
        </p:txBody>
      </p:sp>
    </p:spTree>
    <p:extLst>
      <p:ext uri="{BB962C8B-B14F-4D97-AF65-F5344CB8AC3E}">
        <p14:creationId xmlns:p14="http://schemas.microsoft.com/office/powerpoint/2010/main" val="47979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2946</TotalTime>
  <Words>2695</Words>
  <Application>Microsoft Office PowerPoint</Application>
  <PresentationFormat>Widescreen</PresentationFormat>
  <Paragraphs>382</Paragraphs>
  <Slides>31</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AdvOT88ac8687</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Oluk, Can</dc:creator>
  <cp:lastModifiedBy>Oluk, Can</cp:lastModifiedBy>
  <cp:revision>103</cp:revision>
  <dcterms:created xsi:type="dcterms:W3CDTF">2023-09-17T10:22:30Z</dcterms:created>
  <dcterms:modified xsi:type="dcterms:W3CDTF">2023-10-16T16:08:58Z</dcterms:modified>
</cp:coreProperties>
</file>